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6" r:id="rId2"/>
    <p:sldMasterId id="2147483698" r:id="rId3"/>
  </p:sldMasterIdLst>
  <p:notesMasterIdLst>
    <p:notesMasterId r:id="rId30"/>
  </p:notesMasterIdLst>
  <p:handoutMasterIdLst>
    <p:handoutMasterId r:id="rId31"/>
  </p:handoutMasterIdLst>
  <p:sldIdLst>
    <p:sldId id="531" r:id="rId4"/>
    <p:sldId id="426" r:id="rId5"/>
    <p:sldId id="355" r:id="rId6"/>
    <p:sldId id="535" r:id="rId7"/>
    <p:sldId id="539" r:id="rId8"/>
    <p:sldId id="312" r:id="rId9"/>
    <p:sldId id="311" r:id="rId10"/>
    <p:sldId id="259" r:id="rId11"/>
    <p:sldId id="478" r:id="rId12"/>
    <p:sldId id="479" r:id="rId13"/>
    <p:sldId id="480" r:id="rId14"/>
    <p:sldId id="532" r:id="rId15"/>
    <p:sldId id="541" r:id="rId16"/>
    <p:sldId id="533" r:id="rId17"/>
    <p:sldId id="290" r:id="rId18"/>
    <p:sldId id="293" r:id="rId19"/>
    <p:sldId id="540" r:id="rId20"/>
    <p:sldId id="292" r:id="rId21"/>
    <p:sldId id="294" r:id="rId22"/>
    <p:sldId id="295" r:id="rId23"/>
    <p:sldId id="297" r:id="rId24"/>
    <p:sldId id="298" r:id="rId25"/>
    <p:sldId id="276" r:id="rId26"/>
    <p:sldId id="454" r:id="rId27"/>
    <p:sldId id="523" r:id="rId28"/>
    <p:sldId id="529" r:id="rId2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6600"/>
    <a:srgbClr val="1280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1956D0-F64E-416C-A137-6D14CAD09347}" v="400" dt="2022-03-05T22:10:38.401"/>
    <p1510:client id="{3C9D3387-6CC5-43F1-8234-59766707806B}" v="30" dt="2022-03-07T11:25:49.645"/>
    <p1510:client id="{69BCBB48-9F12-4D51-9BAC-E8A0967BACA0}" v="226" dt="2022-03-05T13:38:16.528"/>
    <p1510:client id="{8D142F3A-6124-4270-89AB-50FD4AD46B5D}" v="3" dt="2022-03-07T02:15:53.807"/>
    <p1510:client id="{B93363A7-80C0-4D52-87BE-D1EF0F8BA9FE}" v="35" dt="2022-03-06T10:38:48.717"/>
    <p1510:client id="{B979B772-F6E0-4A7A-AFD9-58B1F3BAC213}" v="110" dt="2022-03-06T10:29:53.910"/>
    <p1510:client id="{D9BCC275-643F-44A1-B1F4-8BB578BF968B}" v="178" dt="2022-03-07T00:11:04.769"/>
    <p1510:client id="{F1E5D22C-E6A6-4F12-8C19-628195162A41}" v="140" dt="2022-03-05T18:27:57.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977" autoAdjust="0"/>
  </p:normalViewPr>
  <p:slideViewPr>
    <p:cSldViewPr>
      <p:cViewPr>
        <p:scale>
          <a:sx n="96" d="100"/>
          <a:sy n="96" d="100"/>
        </p:scale>
        <p:origin x="-1066" y="-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9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A3C8E3-28E6-478A-80AD-C30FC0B9924C}" type="doc">
      <dgm:prSet loTypeId="urn:microsoft.com/office/officeart/2005/8/layout/vList2" loCatId="list" qsTypeId="urn:microsoft.com/office/officeart/2005/8/quickstyle/3d5" qsCatId="3D" csTypeId="urn:microsoft.com/office/officeart/2005/8/colors/colorful4" csCatId="colorful"/>
      <dgm:spPr/>
      <dgm:t>
        <a:bodyPr/>
        <a:lstStyle/>
        <a:p>
          <a:endParaRPr lang="en-US"/>
        </a:p>
      </dgm:t>
    </dgm:pt>
    <dgm:pt modelId="{98040B39-D5CD-4081-BABE-3790485DD15F}">
      <dgm:prSet/>
      <dgm:spPr/>
      <dgm:t>
        <a:bodyPr/>
        <a:lstStyle/>
        <a:p>
          <a:r>
            <a:rPr lang="es-AR" dirty="0"/>
            <a:t>VALORACIÓN DEL DAÑO </a:t>
          </a:r>
          <a:endParaRPr lang="en-US" dirty="0"/>
        </a:p>
      </dgm:t>
    </dgm:pt>
    <dgm:pt modelId="{C25FD69D-B3B4-4F2E-B6B6-0D2AE6A3FDC4}" type="parTrans" cxnId="{BDC41A13-3329-4085-BE45-F83A7DBBEC41}">
      <dgm:prSet/>
      <dgm:spPr/>
      <dgm:t>
        <a:bodyPr/>
        <a:lstStyle/>
        <a:p>
          <a:endParaRPr lang="en-US"/>
        </a:p>
      </dgm:t>
    </dgm:pt>
    <dgm:pt modelId="{689BD70A-39DC-4622-93D3-E7E942612684}" type="sibTrans" cxnId="{BDC41A13-3329-4085-BE45-F83A7DBBEC41}">
      <dgm:prSet/>
      <dgm:spPr/>
      <dgm:t>
        <a:bodyPr/>
        <a:lstStyle/>
        <a:p>
          <a:endParaRPr lang="en-US"/>
        </a:p>
      </dgm:t>
    </dgm:pt>
    <dgm:pt modelId="{88022D6E-2C6F-4099-A7A5-B3A229493B35}">
      <dgm:prSet/>
      <dgm:spPr/>
      <dgm:t>
        <a:bodyPr/>
        <a:lstStyle/>
        <a:p>
          <a:r>
            <a:rPr lang="es-AR" dirty="0"/>
            <a:t>DETERMINACIÓN DE LA INCAPACIDAD</a:t>
          </a:r>
          <a:endParaRPr lang="en-US" dirty="0"/>
        </a:p>
      </dgm:t>
    </dgm:pt>
    <dgm:pt modelId="{55CC41BE-EBC6-47BA-BAD6-DF40DF6E5F12}" type="parTrans" cxnId="{55612D27-6427-4BE9-998A-5AA2D761F2D6}">
      <dgm:prSet/>
      <dgm:spPr/>
      <dgm:t>
        <a:bodyPr/>
        <a:lstStyle/>
        <a:p>
          <a:endParaRPr lang="en-US"/>
        </a:p>
      </dgm:t>
    </dgm:pt>
    <dgm:pt modelId="{13655D22-AEF9-40A3-826C-DE1C83BEB448}" type="sibTrans" cxnId="{55612D27-6427-4BE9-998A-5AA2D761F2D6}">
      <dgm:prSet/>
      <dgm:spPr/>
      <dgm:t>
        <a:bodyPr/>
        <a:lstStyle/>
        <a:p>
          <a:endParaRPr lang="en-US"/>
        </a:p>
      </dgm:t>
    </dgm:pt>
    <dgm:pt modelId="{5BCA6942-DB60-4FCF-99A4-233E55E70399}">
      <dgm:prSet/>
      <dgm:spPr/>
      <dgm:t>
        <a:bodyPr/>
        <a:lstStyle/>
        <a:p>
          <a:r>
            <a:rPr lang="es-AR" dirty="0"/>
            <a:t>RECHAZO DE LA DENUNCIA DE LA CONTINGENCIA</a:t>
          </a:r>
          <a:endParaRPr lang="en-US" dirty="0"/>
        </a:p>
      </dgm:t>
    </dgm:pt>
    <dgm:pt modelId="{23AA4473-714F-4093-BE9B-0142E2A29E3C}" type="parTrans" cxnId="{6B96F7B5-8B7C-4B33-8E0A-C6386AD803BB}">
      <dgm:prSet/>
      <dgm:spPr/>
      <dgm:t>
        <a:bodyPr/>
        <a:lstStyle/>
        <a:p>
          <a:endParaRPr lang="en-US"/>
        </a:p>
      </dgm:t>
    </dgm:pt>
    <dgm:pt modelId="{AC83D9E6-65DF-429F-A7E1-50BCF8206413}" type="sibTrans" cxnId="{6B96F7B5-8B7C-4B33-8E0A-C6386AD803BB}">
      <dgm:prSet/>
      <dgm:spPr/>
      <dgm:t>
        <a:bodyPr/>
        <a:lstStyle/>
        <a:p>
          <a:endParaRPr lang="en-US"/>
        </a:p>
      </dgm:t>
    </dgm:pt>
    <dgm:pt modelId="{F70DCA1E-8A75-41E2-9672-718866C98A38}">
      <dgm:prSet/>
      <dgm:spPr/>
      <dgm:t>
        <a:bodyPr/>
        <a:lstStyle/>
        <a:p>
          <a:r>
            <a:rPr lang="es-AR" dirty="0"/>
            <a:t>DIVERGENCIA EN LA DETERMINACIÓN DE LA INCAPACIDAD</a:t>
          </a:r>
          <a:endParaRPr lang="en-US" dirty="0"/>
        </a:p>
      </dgm:t>
    </dgm:pt>
    <dgm:pt modelId="{C326BDFA-8333-445A-8F2F-25D730081DE8}" type="parTrans" cxnId="{139EF86E-39DA-4B71-BDAE-639D2611569F}">
      <dgm:prSet/>
      <dgm:spPr/>
      <dgm:t>
        <a:bodyPr/>
        <a:lstStyle/>
        <a:p>
          <a:endParaRPr lang="en-US"/>
        </a:p>
      </dgm:t>
    </dgm:pt>
    <dgm:pt modelId="{7F3103AD-6708-4FC7-B657-F5BD3464727B}" type="sibTrans" cxnId="{139EF86E-39DA-4B71-BDAE-639D2611569F}">
      <dgm:prSet/>
      <dgm:spPr/>
      <dgm:t>
        <a:bodyPr/>
        <a:lstStyle/>
        <a:p>
          <a:endParaRPr lang="en-US"/>
        </a:p>
      </dgm:t>
    </dgm:pt>
    <dgm:pt modelId="{4EA82914-A5B2-4F96-BCCB-3570BC10EED6}">
      <dgm:prSet/>
      <dgm:spPr/>
      <dgm:t>
        <a:bodyPr/>
        <a:lstStyle/>
        <a:p>
          <a:r>
            <a:rPr lang="es-AR" dirty="0"/>
            <a:t>RECHAZO DE ENFERMEDADES NO LISTADAS</a:t>
          </a:r>
          <a:endParaRPr lang="en-US" dirty="0"/>
        </a:p>
      </dgm:t>
    </dgm:pt>
    <dgm:pt modelId="{19C352CD-9D95-49C1-960B-58A7F1302491}" type="parTrans" cxnId="{2A4ABFFE-6887-4501-A327-401F54372F4C}">
      <dgm:prSet/>
      <dgm:spPr/>
      <dgm:t>
        <a:bodyPr/>
        <a:lstStyle/>
        <a:p>
          <a:endParaRPr lang="en-US"/>
        </a:p>
      </dgm:t>
    </dgm:pt>
    <dgm:pt modelId="{FC5DF3FC-DD41-4B9D-88A6-1CBE01C0E493}" type="sibTrans" cxnId="{2A4ABFFE-6887-4501-A327-401F54372F4C}">
      <dgm:prSet/>
      <dgm:spPr/>
      <dgm:t>
        <a:bodyPr/>
        <a:lstStyle/>
        <a:p>
          <a:endParaRPr lang="en-US"/>
        </a:p>
      </dgm:t>
    </dgm:pt>
    <dgm:pt modelId="{CCBF15A2-E0A4-458A-9596-945768E88992}">
      <dgm:prSet/>
      <dgm:spPr/>
      <dgm:t>
        <a:bodyPr/>
        <a:lstStyle/>
        <a:p>
          <a:r>
            <a:rPr lang="es-ES" dirty="0"/>
            <a:t>SOLICITUD DE RECONOCIMIENTO DE ENFERMEDAD PROFESIONAL CORONAVIRUS</a:t>
          </a:r>
          <a:endParaRPr lang="en-US" dirty="0"/>
        </a:p>
      </dgm:t>
    </dgm:pt>
    <dgm:pt modelId="{0008BA90-58DB-4371-A52A-105AA2EFF9B2}" type="parTrans" cxnId="{D9980F2C-9F59-45FF-B4AE-D85CA657E581}">
      <dgm:prSet/>
      <dgm:spPr/>
      <dgm:t>
        <a:bodyPr/>
        <a:lstStyle/>
        <a:p>
          <a:endParaRPr lang="en-US"/>
        </a:p>
      </dgm:t>
    </dgm:pt>
    <dgm:pt modelId="{4AF15C2A-9AA0-4808-9919-5D8672069E7E}" type="sibTrans" cxnId="{D9980F2C-9F59-45FF-B4AE-D85CA657E581}">
      <dgm:prSet/>
      <dgm:spPr/>
      <dgm:t>
        <a:bodyPr/>
        <a:lstStyle/>
        <a:p>
          <a:endParaRPr lang="en-US"/>
        </a:p>
      </dgm:t>
    </dgm:pt>
    <dgm:pt modelId="{E27DDAB4-55A3-411A-9314-3B603172531F}" type="pres">
      <dgm:prSet presAssocID="{14A3C8E3-28E6-478A-80AD-C30FC0B9924C}" presName="linear" presStyleCnt="0">
        <dgm:presLayoutVars>
          <dgm:animLvl val="lvl"/>
          <dgm:resizeHandles val="exact"/>
        </dgm:presLayoutVars>
      </dgm:prSet>
      <dgm:spPr/>
      <dgm:t>
        <a:bodyPr/>
        <a:lstStyle/>
        <a:p>
          <a:endParaRPr lang="es-AR"/>
        </a:p>
      </dgm:t>
    </dgm:pt>
    <dgm:pt modelId="{914D0E26-05B8-4F0E-88C3-AE72827482B8}" type="pres">
      <dgm:prSet presAssocID="{98040B39-D5CD-4081-BABE-3790485DD15F}" presName="parentText" presStyleLbl="node1" presStyleIdx="0" presStyleCnt="6">
        <dgm:presLayoutVars>
          <dgm:chMax val="0"/>
          <dgm:bulletEnabled val="1"/>
        </dgm:presLayoutVars>
      </dgm:prSet>
      <dgm:spPr/>
      <dgm:t>
        <a:bodyPr/>
        <a:lstStyle/>
        <a:p>
          <a:endParaRPr lang="es-AR"/>
        </a:p>
      </dgm:t>
    </dgm:pt>
    <dgm:pt modelId="{705A9806-BB12-4577-8E83-6FD493F8B12E}" type="pres">
      <dgm:prSet presAssocID="{689BD70A-39DC-4622-93D3-E7E942612684}" presName="spacer" presStyleCnt="0"/>
      <dgm:spPr/>
    </dgm:pt>
    <dgm:pt modelId="{8C56E706-CB2F-4B70-924D-EC36B484EB41}" type="pres">
      <dgm:prSet presAssocID="{88022D6E-2C6F-4099-A7A5-B3A229493B35}" presName="parentText" presStyleLbl="node1" presStyleIdx="1" presStyleCnt="6">
        <dgm:presLayoutVars>
          <dgm:chMax val="0"/>
          <dgm:bulletEnabled val="1"/>
        </dgm:presLayoutVars>
      </dgm:prSet>
      <dgm:spPr/>
      <dgm:t>
        <a:bodyPr/>
        <a:lstStyle/>
        <a:p>
          <a:endParaRPr lang="es-AR"/>
        </a:p>
      </dgm:t>
    </dgm:pt>
    <dgm:pt modelId="{4122E384-BB3B-4BEA-9EFC-1E8B5C6BD9E8}" type="pres">
      <dgm:prSet presAssocID="{13655D22-AEF9-40A3-826C-DE1C83BEB448}" presName="spacer" presStyleCnt="0"/>
      <dgm:spPr/>
    </dgm:pt>
    <dgm:pt modelId="{5C1429A7-C304-4FE4-90EE-A719F60C3326}" type="pres">
      <dgm:prSet presAssocID="{5BCA6942-DB60-4FCF-99A4-233E55E70399}" presName="parentText" presStyleLbl="node1" presStyleIdx="2" presStyleCnt="6">
        <dgm:presLayoutVars>
          <dgm:chMax val="0"/>
          <dgm:bulletEnabled val="1"/>
        </dgm:presLayoutVars>
      </dgm:prSet>
      <dgm:spPr/>
      <dgm:t>
        <a:bodyPr/>
        <a:lstStyle/>
        <a:p>
          <a:endParaRPr lang="es-AR"/>
        </a:p>
      </dgm:t>
    </dgm:pt>
    <dgm:pt modelId="{3D73E70D-28B0-4A25-9A3B-5C05C57A55C9}" type="pres">
      <dgm:prSet presAssocID="{AC83D9E6-65DF-429F-A7E1-50BCF8206413}" presName="spacer" presStyleCnt="0"/>
      <dgm:spPr/>
    </dgm:pt>
    <dgm:pt modelId="{37FD9727-AA54-4E75-862F-7F55F4F9B004}" type="pres">
      <dgm:prSet presAssocID="{F70DCA1E-8A75-41E2-9672-718866C98A38}" presName="parentText" presStyleLbl="node1" presStyleIdx="3" presStyleCnt="6">
        <dgm:presLayoutVars>
          <dgm:chMax val="0"/>
          <dgm:bulletEnabled val="1"/>
        </dgm:presLayoutVars>
      </dgm:prSet>
      <dgm:spPr/>
      <dgm:t>
        <a:bodyPr/>
        <a:lstStyle/>
        <a:p>
          <a:endParaRPr lang="es-AR"/>
        </a:p>
      </dgm:t>
    </dgm:pt>
    <dgm:pt modelId="{CFBDC1DD-435D-49F2-81C0-B239A151A95C}" type="pres">
      <dgm:prSet presAssocID="{7F3103AD-6708-4FC7-B657-F5BD3464727B}" presName="spacer" presStyleCnt="0"/>
      <dgm:spPr/>
    </dgm:pt>
    <dgm:pt modelId="{C66C04B5-F0A0-4AF8-9D2C-3821A6CBE330}" type="pres">
      <dgm:prSet presAssocID="{4EA82914-A5B2-4F96-BCCB-3570BC10EED6}" presName="parentText" presStyleLbl="node1" presStyleIdx="4" presStyleCnt="6">
        <dgm:presLayoutVars>
          <dgm:chMax val="0"/>
          <dgm:bulletEnabled val="1"/>
        </dgm:presLayoutVars>
      </dgm:prSet>
      <dgm:spPr/>
      <dgm:t>
        <a:bodyPr/>
        <a:lstStyle/>
        <a:p>
          <a:endParaRPr lang="es-AR"/>
        </a:p>
      </dgm:t>
    </dgm:pt>
    <dgm:pt modelId="{D6CED3CF-0F39-425B-A9A5-8B0B0BE0D7E6}" type="pres">
      <dgm:prSet presAssocID="{FC5DF3FC-DD41-4B9D-88A6-1CBE01C0E493}" presName="spacer" presStyleCnt="0"/>
      <dgm:spPr/>
    </dgm:pt>
    <dgm:pt modelId="{05E802C7-4158-4AF6-B8D3-0787DE5B11A5}" type="pres">
      <dgm:prSet presAssocID="{CCBF15A2-E0A4-458A-9596-945768E88992}" presName="parentText" presStyleLbl="node1" presStyleIdx="5" presStyleCnt="6">
        <dgm:presLayoutVars>
          <dgm:chMax val="0"/>
          <dgm:bulletEnabled val="1"/>
        </dgm:presLayoutVars>
      </dgm:prSet>
      <dgm:spPr/>
      <dgm:t>
        <a:bodyPr/>
        <a:lstStyle/>
        <a:p>
          <a:endParaRPr lang="es-AR"/>
        </a:p>
      </dgm:t>
    </dgm:pt>
  </dgm:ptLst>
  <dgm:cxnLst>
    <dgm:cxn modelId="{55612D27-6427-4BE9-998A-5AA2D761F2D6}" srcId="{14A3C8E3-28E6-478A-80AD-C30FC0B9924C}" destId="{88022D6E-2C6F-4099-A7A5-B3A229493B35}" srcOrd="1" destOrd="0" parTransId="{55CC41BE-EBC6-47BA-BAD6-DF40DF6E5F12}" sibTransId="{13655D22-AEF9-40A3-826C-DE1C83BEB448}"/>
    <dgm:cxn modelId="{18380848-52D9-4B34-A54B-AC672E917DE4}" type="presOf" srcId="{CCBF15A2-E0A4-458A-9596-945768E88992}" destId="{05E802C7-4158-4AF6-B8D3-0787DE5B11A5}" srcOrd="0" destOrd="0" presId="urn:microsoft.com/office/officeart/2005/8/layout/vList2"/>
    <dgm:cxn modelId="{2A4ABFFE-6887-4501-A327-401F54372F4C}" srcId="{14A3C8E3-28E6-478A-80AD-C30FC0B9924C}" destId="{4EA82914-A5B2-4F96-BCCB-3570BC10EED6}" srcOrd="4" destOrd="0" parTransId="{19C352CD-9D95-49C1-960B-58A7F1302491}" sibTransId="{FC5DF3FC-DD41-4B9D-88A6-1CBE01C0E493}"/>
    <dgm:cxn modelId="{D9980F2C-9F59-45FF-B4AE-D85CA657E581}" srcId="{14A3C8E3-28E6-478A-80AD-C30FC0B9924C}" destId="{CCBF15A2-E0A4-458A-9596-945768E88992}" srcOrd="5" destOrd="0" parTransId="{0008BA90-58DB-4371-A52A-105AA2EFF9B2}" sibTransId="{4AF15C2A-9AA0-4808-9919-5D8672069E7E}"/>
    <dgm:cxn modelId="{139EF86E-39DA-4B71-BDAE-639D2611569F}" srcId="{14A3C8E3-28E6-478A-80AD-C30FC0B9924C}" destId="{F70DCA1E-8A75-41E2-9672-718866C98A38}" srcOrd="3" destOrd="0" parTransId="{C326BDFA-8333-445A-8F2F-25D730081DE8}" sibTransId="{7F3103AD-6708-4FC7-B657-F5BD3464727B}"/>
    <dgm:cxn modelId="{66B98A94-1A0A-4421-B068-FAD8099B1D01}" type="presOf" srcId="{14A3C8E3-28E6-478A-80AD-C30FC0B9924C}" destId="{E27DDAB4-55A3-411A-9314-3B603172531F}" srcOrd="0" destOrd="0" presId="urn:microsoft.com/office/officeart/2005/8/layout/vList2"/>
    <dgm:cxn modelId="{73C5B4A0-7A27-458E-AB9D-E152C07AE7EC}" type="presOf" srcId="{4EA82914-A5B2-4F96-BCCB-3570BC10EED6}" destId="{C66C04B5-F0A0-4AF8-9D2C-3821A6CBE330}" srcOrd="0" destOrd="0" presId="urn:microsoft.com/office/officeart/2005/8/layout/vList2"/>
    <dgm:cxn modelId="{BDC41A13-3329-4085-BE45-F83A7DBBEC41}" srcId="{14A3C8E3-28E6-478A-80AD-C30FC0B9924C}" destId="{98040B39-D5CD-4081-BABE-3790485DD15F}" srcOrd="0" destOrd="0" parTransId="{C25FD69D-B3B4-4F2E-B6B6-0D2AE6A3FDC4}" sibTransId="{689BD70A-39DC-4622-93D3-E7E942612684}"/>
    <dgm:cxn modelId="{AE3D0566-C2D3-4389-976D-A73251AF7298}" type="presOf" srcId="{F70DCA1E-8A75-41E2-9672-718866C98A38}" destId="{37FD9727-AA54-4E75-862F-7F55F4F9B004}" srcOrd="0" destOrd="0" presId="urn:microsoft.com/office/officeart/2005/8/layout/vList2"/>
    <dgm:cxn modelId="{E87022CE-3959-4BBB-996D-D55C83303FF9}" type="presOf" srcId="{88022D6E-2C6F-4099-A7A5-B3A229493B35}" destId="{8C56E706-CB2F-4B70-924D-EC36B484EB41}" srcOrd="0" destOrd="0" presId="urn:microsoft.com/office/officeart/2005/8/layout/vList2"/>
    <dgm:cxn modelId="{2F816154-A7E1-4F55-9B80-94A0F5F3D97E}" type="presOf" srcId="{5BCA6942-DB60-4FCF-99A4-233E55E70399}" destId="{5C1429A7-C304-4FE4-90EE-A719F60C3326}" srcOrd="0" destOrd="0" presId="urn:microsoft.com/office/officeart/2005/8/layout/vList2"/>
    <dgm:cxn modelId="{6B96F7B5-8B7C-4B33-8E0A-C6386AD803BB}" srcId="{14A3C8E3-28E6-478A-80AD-C30FC0B9924C}" destId="{5BCA6942-DB60-4FCF-99A4-233E55E70399}" srcOrd="2" destOrd="0" parTransId="{23AA4473-714F-4093-BE9B-0142E2A29E3C}" sibTransId="{AC83D9E6-65DF-429F-A7E1-50BCF8206413}"/>
    <dgm:cxn modelId="{DFFCB814-1B43-4C68-80F8-479E7F68CC96}" type="presOf" srcId="{98040B39-D5CD-4081-BABE-3790485DD15F}" destId="{914D0E26-05B8-4F0E-88C3-AE72827482B8}" srcOrd="0" destOrd="0" presId="urn:microsoft.com/office/officeart/2005/8/layout/vList2"/>
    <dgm:cxn modelId="{2BFA7163-1606-4462-BBF6-D59C01DB5891}" type="presParOf" srcId="{E27DDAB4-55A3-411A-9314-3B603172531F}" destId="{914D0E26-05B8-4F0E-88C3-AE72827482B8}" srcOrd="0" destOrd="0" presId="urn:microsoft.com/office/officeart/2005/8/layout/vList2"/>
    <dgm:cxn modelId="{E6653B50-20A6-4F74-9698-CEB615EE6BE0}" type="presParOf" srcId="{E27DDAB4-55A3-411A-9314-3B603172531F}" destId="{705A9806-BB12-4577-8E83-6FD493F8B12E}" srcOrd="1" destOrd="0" presId="urn:microsoft.com/office/officeart/2005/8/layout/vList2"/>
    <dgm:cxn modelId="{F09D87CE-6471-4C48-BAE9-AABCDAECD608}" type="presParOf" srcId="{E27DDAB4-55A3-411A-9314-3B603172531F}" destId="{8C56E706-CB2F-4B70-924D-EC36B484EB41}" srcOrd="2" destOrd="0" presId="urn:microsoft.com/office/officeart/2005/8/layout/vList2"/>
    <dgm:cxn modelId="{4180D992-280F-467F-9714-F77C07935068}" type="presParOf" srcId="{E27DDAB4-55A3-411A-9314-3B603172531F}" destId="{4122E384-BB3B-4BEA-9EFC-1E8B5C6BD9E8}" srcOrd="3" destOrd="0" presId="urn:microsoft.com/office/officeart/2005/8/layout/vList2"/>
    <dgm:cxn modelId="{70141DD0-4645-4FDE-8B48-60A689D27E25}" type="presParOf" srcId="{E27DDAB4-55A3-411A-9314-3B603172531F}" destId="{5C1429A7-C304-4FE4-90EE-A719F60C3326}" srcOrd="4" destOrd="0" presId="urn:microsoft.com/office/officeart/2005/8/layout/vList2"/>
    <dgm:cxn modelId="{85681FD5-92D6-478C-A628-A3052754BE3E}" type="presParOf" srcId="{E27DDAB4-55A3-411A-9314-3B603172531F}" destId="{3D73E70D-28B0-4A25-9A3B-5C05C57A55C9}" srcOrd="5" destOrd="0" presId="urn:microsoft.com/office/officeart/2005/8/layout/vList2"/>
    <dgm:cxn modelId="{08F413A5-7D81-45C2-BFB2-C6DAE4B6A11C}" type="presParOf" srcId="{E27DDAB4-55A3-411A-9314-3B603172531F}" destId="{37FD9727-AA54-4E75-862F-7F55F4F9B004}" srcOrd="6" destOrd="0" presId="urn:microsoft.com/office/officeart/2005/8/layout/vList2"/>
    <dgm:cxn modelId="{695AECB1-86D8-4124-A3D5-B5D32F5B57F0}" type="presParOf" srcId="{E27DDAB4-55A3-411A-9314-3B603172531F}" destId="{CFBDC1DD-435D-49F2-81C0-B239A151A95C}" srcOrd="7" destOrd="0" presId="urn:microsoft.com/office/officeart/2005/8/layout/vList2"/>
    <dgm:cxn modelId="{012BBC51-290F-411B-BD0E-C398765147D3}" type="presParOf" srcId="{E27DDAB4-55A3-411A-9314-3B603172531F}" destId="{C66C04B5-F0A0-4AF8-9D2C-3821A6CBE330}" srcOrd="8" destOrd="0" presId="urn:microsoft.com/office/officeart/2005/8/layout/vList2"/>
    <dgm:cxn modelId="{DF353136-2225-4CE6-8337-F61DAB4E6280}" type="presParOf" srcId="{E27DDAB4-55A3-411A-9314-3B603172531F}" destId="{D6CED3CF-0F39-425B-A9A5-8B0B0BE0D7E6}" srcOrd="9" destOrd="0" presId="urn:microsoft.com/office/officeart/2005/8/layout/vList2"/>
    <dgm:cxn modelId="{E844D0FD-F492-4E97-A5FC-B3617AF2CD93}" type="presParOf" srcId="{E27DDAB4-55A3-411A-9314-3B603172531F}" destId="{05E802C7-4158-4AF6-B8D3-0787DE5B11A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281298-FD55-42BE-B949-3E279EF59607}" type="doc">
      <dgm:prSet loTypeId="urn:microsoft.com/office/officeart/2005/8/layout/list1" loCatId="list" qsTypeId="urn:microsoft.com/office/officeart/2005/8/quickstyle/simple4" qsCatId="simple" csTypeId="urn:microsoft.com/office/officeart/2005/8/colors/colorful4" csCatId="colorful"/>
      <dgm:spPr/>
      <dgm:t>
        <a:bodyPr/>
        <a:lstStyle/>
        <a:p>
          <a:endParaRPr lang="en-US"/>
        </a:p>
      </dgm:t>
    </dgm:pt>
    <dgm:pt modelId="{AAD3C6F3-2CAA-4B47-8C81-4F7388197096}">
      <dgm:prSet/>
      <dgm:spPr/>
      <dgm:t>
        <a:bodyPr/>
        <a:lstStyle/>
        <a:p>
          <a:r>
            <a:rPr lang="es-AR" dirty="0"/>
            <a:t>SILENCIO DE LA ART</a:t>
          </a:r>
          <a:endParaRPr lang="en-US" dirty="0"/>
        </a:p>
      </dgm:t>
    </dgm:pt>
    <dgm:pt modelId="{E45EC261-4BCF-4320-9F8D-3A8A52C65F43}" type="parTrans" cxnId="{958A58EF-820E-41F8-A963-E2A8166D6BA2}">
      <dgm:prSet/>
      <dgm:spPr/>
      <dgm:t>
        <a:bodyPr/>
        <a:lstStyle/>
        <a:p>
          <a:endParaRPr lang="en-US"/>
        </a:p>
      </dgm:t>
    </dgm:pt>
    <dgm:pt modelId="{B07FB657-B731-41A5-87F4-8D0F2188BF26}" type="sibTrans" cxnId="{958A58EF-820E-41F8-A963-E2A8166D6BA2}">
      <dgm:prSet/>
      <dgm:spPr/>
      <dgm:t>
        <a:bodyPr/>
        <a:lstStyle/>
        <a:p>
          <a:endParaRPr lang="en-US"/>
        </a:p>
      </dgm:t>
    </dgm:pt>
    <dgm:pt modelId="{40129130-B6CF-4BD9-91B1-6C632C139D16}">
      <dgm:prSet/>
      <dgm:spPr/>
      <dgm:t>
        <a:bodyPr/>
        <a:lstStyle/>
        <a:p>
          <a:r>
            <a:rPr lang="es-AR" dirty="0"/>
            <a:t>DIVERGENCIA EN EL ALTA MÉDICA</a:t>
          </a:r>
          <a:endParaRPr lang="en-US" dirty="0"/>
        </a:p>
      </dgm:t>
    </dgm:pt>
    <dgm:pt modelId="{DBC05FD8-494B-4C62-BEA6-CC3BE0867275}" type="parTrans" cxnId="{7756BCA9-6077-4628-9BDC-7C1CD982CA3A}">
      <dgm:prSet/>
      <dgm:spPr/>
      <dgm:t>
        <a:bodyPr/>
        <a:lstStyle/>
        <a:p>
          <a:endParaRPr lang="en-US"/>
        </a:p>
      </dgm:t>
    </dgm:pt>
    <dgm:pt modelId="{4D2828D7-64BF-4D41-B7E4-8D453BF86473}" type="sibTrans" cxnId="{7756BCA9-6077-4628-9BDC-7C1CD982CA3A}">
      <dgm:prSet/>
      <dgm:spPr/>
      <dgm:t>
        <a:bodyPr/>
        <a:lstStyle/>
        <a:p>
          <a:endParaRPr lang="en-US"/>
        </a:p>
      </dgm:t>
    </dgm:pt>
    <dgm:pt modelId="{E11E2CAE-03D9-4AE2-8AD2-AEE44171A46D}">
      <dgm:prSet/>
      <dgm:spPr/>
      <dgm:t>
        <a:bodyPr/>
        <a:lstStyle/>
        <a:p>
          <a:r>
            <a:rPr lang="es-AR" dirty="0"/>
            <a:t>DIVERGENCIA EN LAS PRESTACIONES</a:t>
          </a:r>
          <a:endParaRPr lang="en-US" dirty="0"/>
        </a:p>
      </dgm:t>
    </dgm:pt>
    <dgm:pt modelId="{5D6F4B69-8E19-4230-A395-C6ED6F813305}" type="parTrans" cxnId="{AD09A948-D920-4A7F-907F-0A6D84CF4690}">
      <dgm:prSet/>
      <dgm:spPr/>
      <dgm:t>
        <a:bodyPr/>
        <a:lstStyle/>
        <a:p>
          <a:endParaRPr lang="en-US"/>
        </a:p>
      </dgm:t>
    </dgm:pt>
    <dgm:pt modelId="{CB3F2D4A-D4C2-44FE-B26E-DA7403FB9FD4}" type="sibTrans" cxnId="{AD09A948-D920-4A7F-907F-0A6D84CF4690}">
      <dgm:prSet/>
      <dgm:spPr/>
      <dgm:t>
        <a:bodyPr/>
        <a:lstStyle/>
        <a:p>
          <a:endParaRPr lang="en-US"/>
        </a:p>
      </dgm:t>
    </dgm:pt>
    <dgm:pt modelId="{CB767C0E-BA68-4D21-9EE9-CC4767CBCEC9}">
      <dgm:prSet/>
      <dgm:spPr/>
      <dgm:t>
        <a:bodyPr/>
        <a:lstStyle/>
        <a:p>
          <a:r>
            <a:rPr lang="es-AR" dirty="0"/>
            <a:t>REINGRESO AL TRATAMIENTO</a:t>
          </a:r>
          <a:endParaRPr lang="en-US" dirty="0"/>
        </a:p>
      </dgm:t>
    </dgm:pt>
    <dgm:pt modelId="{F66612BC-C9C9-4DE9-986B-B29AE899DF95}" type="parTrans" cxnId="{087E95B3-A3FF-4701-BF2F-F26690AE0115}">
      <dgm:prSet/>
      <dgm:spPr/>
      <dgm:t>
        <a:bodyPr/>
        <a:lstStyle/>
        <a:p>
          <a:endParaRPr lang="en-US"/>
        </a:p>
      </dgm:t>
    </dgm:pt>
    <dgm:pt modelId="{9E887E37-0522-4740-9C78-38D33B134DDD}" type="sibTrans" cxnId="{087E95B3-A3FF-4701-BF2F-F26690AE0115}">
      <dgm:prSet/>
      <dgm:spPr/>
      <dgm:t>
        <a:bodyPr/>
        <a:lstStyle/>
        <a:p>
          <a:endParaRPr lang="en-US"/>
        </a:p>
      </dgm:t>
    </dgm:pt>
    <dgm:pt modelId="{1D063600-89A9-45D3-A0E5-D0259F07BABE}" type="pres">
      <dgm:prSet presAssocID="{B6281298-FD55-42BE-B949-3E279EF59607}" presName="linear" presStyleCnt="0">
        <dgm:presLayoutVars>
          <dgm:dir/>
          <dgm:animLvl val="lvl"/>
          <dgm:resizeHandles val="exact"/>
        </dgm:presLayoutVars>
      </dgm:prSet>
      <dgm:spPr/>
      <dgm:t>
        <a:bodyPr/>
        <a:lstStyle/>
        <a:p>
          <a:endParaRPr lang="es-AR"/>
        </a:p>
      </dgm:t>
    </dgm:pt>
    <dgm:pt modelId="{35ED053E-0FEB-48A8-B363-3C9E69D0CC29}" type="pres">
      <dgm:prSet presAssocID="{AAD3C6F3-2CAA-4B47-8C81-4F7388197096}" presName="parentLin" presStyleCnt="0"/>
      <dgm:spPr/>
    </dgm:pt>
    <dgm:pt modelId="{B7C2AA07-AA00-41D5-9B96-D2E636A6EF48}" type="pres">
      <dgm:prSet presAssocID="{AAD3C6F3-2CAA-4B47-8C81-4F7388197096}" presName="parentLeftMargin" presStyleLbl="node1" presStyleIdx="0" presStyleCnt="4"/>
      <dgm:spPr/>
      <dgm:t>
        <a:bodyPr/>
        <a:lstStyle/>
        <a:p>
          <a:endParaRPr lang="es-AR"/>
        </a:p>
      </dgm:t>
    </dgm:pt>
    <dgm:pt modelId="{33AD2424-C0B7-47A7-A5B2-2DCDD778851C}" type="pres">
      <dgm:prSet presAssocID="{AAD3C6F3-2CAA-4B47-8C81-4F7388197096}" presName="parentText" presStyleLbl="node1" presStyleIdx="0" presStyleCnt="4">
        <dgm:presLayoutVars>
          <dgm:chMax val="0"/>
          <dgm:bulletEnabled val="1"/>
        </dgm:presLayoutVars>
      </dgm:prSet>
      <dgm:spPr/>
      <dgm:t>
        <a:bodyPr/>
        <a:lstStyle/>
        <a:p>
          <a:endParaRPr lang="es-AR"/>
        </a:p>
      </dgm:t>
    </dgm:pt>
    <dgm:pt modelId="{19BF72AD-2142-49AE-ABDD-1230F2485926}" type="pres">
      <dgm:prSet presAssocID="{AAD3C6F3-2CAA-4B47-8C81-4F7388197096}" presName="negativeSpace" presStyleCnt="0"/>
      <dgm:spPr/>
    </dgm:pt>
    <dgm:pt modelId="{45142170-F18D-4592-A412-2FB17D281DF4}" type="pres">
      <dgm:prSet presAssocID="{AAD3C6F3-2CAA-4B47-8C81-4F7388197096}" presName="childText" presStyleLbl="conFgAcc1" presStyleIdx="0" presStyleCnt="4">
        <dgm:presLayoutVars>
          <dgm:bulletEnabled val="1"/>
        </dgm:presLayoutVars>
      </dgm:prSet>
      <dgm:spPr/>
    </dgm:pt>
    <dgm:pt modelId="{42576D19-B3BB-4F00-9C5C-080B9AC21F4F}" type="pres">
      <dgm:prSet presAssocID="{B07FB657-B731-41A5-87F4-8D0F2188BF26}" presName="spaceBetweenRectangles" presStyleCnt="0"/>
      <dgm:spPr/>
    </dgm:pt>
    <dgm:pt modelId="{376FFC20-55DF-4450-A8D7-A70A72F42297}" type="pres">
      <dgm:prSet presAssocID="{40129130-B6CF-4BD9-91B1-6C632C139D16}" presName="parentLin" presStyleCnt="0"/>
      <dgm:spPr/>
    </dgm:pt>
    <dgm:pt modelId="{56998980-9D07-4A94-930A-9C9C2037BE82}" type="pres">
      <dgm:prSet presAssocID="{40129130-B6CF-4BD9-91B1-6C632C139D16}" presName="parentLeftMargin" presStyleLbl="node1" presStyleIdx="0" presStyleCnt="4"/>
      <dgm:spPr/>
      <dgm:t>
        <a:bodyPr/>
        <a:lstStyle/>
        <a:p>
          <a:endParaRPr lang="es-AR"/>
        </a:p>
      </dgm:t>
    </dgm:pt>
    <dgm:pt modelId="{1B1B1339-982C-4088-86A9-FDC50424B170}" type="pres">
      <dgm:prSet presAssocID="{40129130-B6CF-4BD9-91B1-6C632C139D16}" presName="parentText" presStyleLbl="node1" presStyleIdx="1" presStyleCnt="4">
        <dgm:presLayoutVars>
          <dgm:chMax val="0"/>
          <dgm:bulletEnabled val="1"/>
        </dgm:presLayoutVars>
      </dgm:prSet>
      <dgm:spPr/>
      <dgm:t>
        <a:bodyPr/>
        <a:lstStyle/>
        <a:p>
          <a:endParaRPr lang="es-AR"/>
        </a:p>
      </dgm:t>
    </dgm:pt>
    <dgm:pt modelId="{31277E7F-6B1D-4253-B0D6-66165B9BCFCA}" type="pres">
      <dgm:prSet presAssocID="{40129130-B6CF-4BD9-91B1-6C632C139D16}" presName="negativeSpace" presStyleCnt="0"/>
      <dgm:spPr/>
    </dgm:pt>
    <dgm:pt modelId="{95F5D03C-931A-48F7-A48C-F8F0D5856ABD}" type="pres">
      <dgm:prSet presAssocID="{40129130-B6CF-4BD9-91B1-6C632C139D16}" presName="childText" presStyleLbl="conFgAcc1" presStyleIdx="1" presStyleCnt="4">
        <dgm:presLayoutVars>
          <dgm:bulletEnabled val="1"/>
        </dgm:presLayoutVars>
      </dgm:prSet>
      <dgm:spPr/>
    </dgm:pt>
    <dgm:pt modelId="{F6D83AFB-D9A8-4304-AE3B-049D9EA7FD19}" type="pres">
      <dgm:prSet presAssocID="{4D2828D7-64BF-4D41-B7E4-8D453BF86473}" presName="spaceBetweenRectangles" presStyleCnt="0"/>
      <dgm:spPr/>
    </dgm:pt>
    <dgm:pt modelId="{2A03DA47-D2B4-4275-A8A6-D990D88E5C7F}" type="pres">
      <dgm:prSet presAssocID="{E11E2CAE-03D9-4AE2-8AD2-AEE44171A46D}" presName="parentLin" presStyleCnt="0"/>
      <dgm:spPr/>
    </dgm:pt>
    <dgm:pt modelId="{8C952DB1-9D2E-4A51-B68B-218CBEE64445}" type="pres">
      <dgm:prSet presAssocID="{E11E2CAE-03D9-4AE2-8AD2-AEE44171A46D}" presName="parentLeftMargin" presStyleLbl="node1" presStyleIdx="1" presStyleCnt="4"/>
      <dgm:spPr/>
      <dgm:t>
        <a:bodyPr/>
        <a:lstStyle/>
        <a:p>
          <a:endParaRPr lang="es-AR"/>
        </a:p>
      </dgm:t>
    </dgm:pt>
    <dgm:pt modelId="{0599C60C-73D6-4746-BC3E-697E295F95F2}" type="pres">
      <dgm:prSet presAssocID="{E11E2CAE-03D9-4AE2-8AD2-AEE44171A46D}" presName="parentText" presStyleLbl="node1" presStyleIdx="2" presStyleCnt="4">
        <dgm:presLayoutVars>
          <dgm:chMax val="0"/>
          <dgm:bulletEnabled val="1"/>
        </dgm:presLayoutVars>
      </dgm:prSet>
      <dgm:spPr/>
      <dgm:t>
        <a:bodyPr/>
        <a:lstStyle/>
        <a:p>
          <a:endParaRPr lang="es-AR"/>
        </a:p>
      </dgm:t>
    </dgm:pt>
    <dgm:pt modelId="{E901436A-BA64-4AF2-AB67-83A0D7E19055}" type="pres">
      <dgm:prSet presAssocID="{E11E2CAE-03D9-4AE2-8AD2-AEE44171A46D}" presName="negativeSpace" presStyleCnt="0"/>
      <dgm:spPr/>
    </dgm:pt>
    <dgm:pt modelId="{D30697A0-3EEA-4532-9D6B-67680F878C6E}" type="pres">
      <dgm:prSet presAssocID="{E11E2CAE-03D9-4AE2-8AD2-AEE44171A46D}" presName="childText" presStyleLbl="conFgAcc1" presStyleIdx="2" presStyleCnt="4">
        <dgm:presLayoutVars>
          <dgm:bulletEnabled val="1"/>
        </dgm:presLayoutVars>
      </dgm:prSet>
      <dgm:spPr/>
    </dgm:pt>
    <dgm:pt modelId="{D4233C1E-FC80-432F-AB30-2DE0910FC605}" type="pres">
      <dgm:prSet presAssocID="{CB3F2D4A-D4C2-44FE-B26E-DA7403FB9FD4}" presName="spaceBetweenRectangles" presStyleCnt="0"/>
      <dgm:spPr/>
    </dgm:pt>
    <dgm:pt modelId="{2FBCD2D9-D6B3-4043-A46A-EF343D85CDE9}" type="pres">
      <dgm:prSet presAssocID="{CB767C0E-BA68-4D21-9EE9-CC4767CBCEC9}" presName="parentLin" presStyleCnt="0"/>
      <dgm:spPr/>
    </dgm:pt>
    <dgm:pt modelId="{9C540526-0C7A-4D89-B42F-BC67EC4DC17E}" type="pres">
      <dgm:prSet presAssocID="{CB767C0E-BA68-4D21-9EE9-CC4767CBCEC9}" presName="parentLeftMargin" presStyleLbl="node1" presStyleIdx="2" presStyleCnt="4"/>
      <dgm:spPr/>
      <dgm:t>
        <a:bodyPr/>
        <a:lstStyle/>
        <a:p>
          <a:endParaRPr lang="es-AR"/>
        </a:p>
      </dgm:t>
    </dgm:pt>
    <dgm:pt modelId="{7717582E-0CFF-4AB3-9FFC-EAB602B588FF}" type="pres">
      <dgm:prSet presAssocID="{CB767C0E-BA68-4D21-9EE9-CC4767CBCEC9}" presName="parentText" presStyleLbl="node1" presStyleIdx="3" presStyleCnt="4">
        <dgm:presLayoutVars>
          <dgm:chMax val="0"/>
          <dgm:bulletEnabled val="1"/>
        </dgm:presLayoutVars>
      </dgm:prSet>
      <dgm:spPr/>
      <dgm:t>
        <a:bodyPr/>
        <a:lstStyle/>
        <a:p>
          <a:endParaRPr lang="es-AR"/>
        </a:p>
      </dgm:t>
    </dgm:pt>
    <dgm:pt modelId="{ED5299FA-5D0C-4945-A7AC-1508183B1991}" type="pres">
      <dgm:prSet presAssocID="{CB767C0E-BA68-4D21-9EE9-CC4767CBCEC9}" presName="negativeSpace" presStyleCnt="0"/>
      <dgm:spPr/>
    </dgm:pt>
    <dgm:pt modelId="{EE90950C-AEF9-41EA-A23A-56E716AA8076}" type="pres">
      <dgm:prSet presAssocID="{CB767C0E-BA68-4D21-9EE9-CC4767CBCEC9}" presName="childText" presStyleLbl="conFgAcc1" presStyleIdx="3" presStyleCnt="4">
        <dgm:presLayoutVars>
          <dgm:bulletEnabled val="1"/>
        </dgm:presLayoutVars>
      </dgm:prSet>
      <dgm:spPr/>
    </dgm:pt>
  </dgm:ptLst>
  <dgm:cxnLst>
    <dgm:cxn modelId="{79C56B5E-B286-4A04-88A4-7AFE506B82DD}" type="presOf" srcId="{40129130-B6CF-4BD9-91B1-6C632C139D16}" destId="{56998980-9D07-4A94-930A-9C9C2037BE82}" srcOrd="0" destOrd="0" presId="urn:microsoft.com/office/officeart/2005/8/layout/list1"/>
    <dgm:cxn modelId="{AD4E82D8-AC21-4BDA-9BD3-EC4FD4C5C198}" type="presOf" srcId="{CB767C0E-BA68-4D21-9EE9-CC4767CBCEC9}" destId="{7717582E-0CFF-4AB3-9FFC-EAB602B588FF}" srcOrd="1" destOrd="0" presId="urn:microsoft.com/office/officeart/2005/8/layout/list1"/>
    <dgm:cxn modelId="{7756BCA9-6077-4628-9BDC-7C1CD982CA3A}" srcId="{B6281298-FD55-42BE-B949-3E279EF59607}" destId="{40129130-B6CF-4BD9-91B1-6C632C139D16}" srcOrd="1" destOrd="0" parTransId="{DBC05FD8-494B-4C62-BEA6-CC3BE0867275}" sibTransId="{4D2828D7-64BF-4D41-B7E4-8D453BF86473}"/>
    <dgm:cxn modelId="{6E5B4EFB-C09C-45B5-8A60-082A1CD1AA21}" type="presOf" srcId="{B6281298-FD55-42BE-B949-3E279EF59607}" destId="{1D063600-89A9-45D3-A0E5-D0259F07BABE}" srcOrd="0" destOrd="0" presId="urn:microsoft.com/office/officeart/2005/8/layout/list1"/>
    <dgm:cxn modelId="{7689518A-2E4C-43F6-8FA7-FC9B98BB9D19}" type="presOf" srcId="{40129130-B6CF-4BD9-91B1-6C632C139D16}" destId="{1B1B1339-982C-4088-86A9-FDC50424B170}" srcOrd="1" destOrd="0" presId="urn:microsoft.com/office/officeart/2005/8/layout/list1"/>
    <dgm:cxn modelId="{CED82087-ED1B-4E90-B959-C3A71B19F26A}" type="presOf" srcId="{AAD3C6F3-2CAA-4B47-8C81-4F7388197096}" destId="{33AD2424-C0B7-47A7-A5B2-2DCDD778851C}" srcOrd="1" destOrd="0" presId="urn:microsoft.com/office/officeart/2005/8/layout/list1"/>
    <dgm:cxn modelId="{79D06CC6-B6A2-41AE-9C56-6CCEDD126833}" type="presOf" srcId="{AAD3C6F3-2CAA-4B47-8C81-4F7388197096}" destId="{B7C2AA07-AA00-41D5-9B96-D2E636A6EF48}" srcOrd="0" destOrd="0" presId="urn:microsoft.com/office/officeart/2005/8/layout/list1"/>
    <dgm:cxn modelId="{AD09A948-D920-4A7F-907F-0A6D84CF4690}" srcId="{B6281298-FD55-42BE-B949-3E279EF59607}" destId="{E11E2CAE-03D9-4AE2-8AD2-AEE44171A46D}" srcOrd="2" destOrd="0" parTransId="{5D6F4B69-8E19-4230-A395-C6ED6F813305}" sibTransId="{CB3F2D4A-D4C2-44FE-B26E-DA7403FB9FD4}"/>
    <dgm:cxn modelId="{087E95B3-A3FF-4701-BF2F-F26690AE0115}" srcId="{B6281298-FD55-42BE-B949-3E279EF59607}" destId="{CB767C0E-BA68-4D21-9EE9-CC4767CBCEC9}" srcOrd="3" destOrd="0" parTransId="{F66612BC-C9C9-4DE9-986B-B29AE899DF95}" sibTransId="{9E887E37-0522-4740-9C78-38D33B134DDD}"/>
    <dgm:cxn modelId="{958A58EF-820E-41F8-A963-E2A8166D6BA2}" srcId="{B6281298-FD55-42BE-B949-3E279EF59607}" destId="{AAD3C6F3-2CAA-4B47-8C81-4F7388197096}" srcOrd="0" destOrd="0" parTransId="{E45EC261-4BCF-4320-9F8D-3A8A52C65F43}" sibTransId="{B07FB657-B731-41A5-87F4-8D0F2188BF26}"/>
    <dgm:cxn modelId="{F42F529B-D26B-4D80-ABF3-AEC3C95A7E62}" type="presOf" srcId="{E11E2CAE-03D9-4AE2-8AD2-AEE44171A46D}" destId="{0599C60C-73D6-4746-BC3E-697E295F95F2}" srcOrd="1" destOrd="0" presId="urn:microsoft.com/office/officeart/2005/8/layout/list1"/>
    <dgm:cxn modelId="{274BD65C-1764-473F-BD89-1AD5C1E6208D}" type="presOf" srcId="{CB767C0E-BA68-4D21-9EE9-CC4767CBCEC9}" destId="{9C540526-0C7A-4D89-B42F-BC67EC4DC17E}" srcOrd="0" destOrd="0" presId="urn:microsoft.com/office/officeart/2005/8/layout/list1"/>
    <dgm:cxn modelId="{2EA93408-025B-4B00-B15A-745D6F8C7044}" type="presOf" srcId="{E11E2CAE-03D9-4AE2-8AD2-AEE44171A46D}" destId="{8C952DB1-9D2E-4A51-B68B-218CBEE64445}" srcOrd="0" destOrd="0" presId="urn:microsoft.com/office/officeart/2005/8/layout/list1"/>
    <dgm:cxn modelId="{615F4070-4200-48CA-B352-D26F6F5D6534}" type="presParOf" srcId="{1D063600-89A9-45D3-A0E5-D0259F07BABE}" destId="{35ED053E-0FEB-48A8-B363-3C9E69D0CC29}" srcOrd="0" destOrd="0" presId="urn:microsoft.com/office/officeart/2005/8/layout/list1"/>
    <dgm:cxn modelId="{6D5E43A5-C691-4511-B978-B131929436C0}" type="presParOf" srcId="{35ED053E-0FEB-48A8-B363-3C9E69D0CC29}" destId="{B7C2AA07-AA00-41D5-9B96-D2E636A6EF48}" srcOrd="0" destOrd="0" presId="urn:microsoft.com/office/officeart/2005/8/layout/list1"/>
    <dgm:cxn modelId="{0CC46369-30DA-4785-8B32-0198311448AC}" type="presParOf" srcId="{35ED053E-0FEB-48A8-B363-3C9E69D0CC29}" destId="{33AD2424-C0B7-47A7-A5B2-2DCDD778851C}" srcOrd="1" destOrd="0" presId="urn:microsoft.com/office/officeart/2005/8/layout/list1"/>
    <dgm:cxn modelId="{3EC5C1C7-758C-47BD-9E5A-51EA452D1601}" type="presParOf" srcId="{1D063600-89A9-45D3-A0E5-D0259F07BABE}" destId="{19BF72AD-2142-49AE-ABDD-1230F2485926}" srcOrd="1" destOrd="0" presId="urn:microsoft.com/office/officeart/2005/8/layout/list1"/>
    <dgm:cxn modelId="{B96E879A-830C-4D83-A988-16938F2D151C}" type="presParOf" srcId="{1D063600-89A9-45D3-A0E5-D0259F07BABE}" destId="{45142170-F18D-4592-A412-2FB17D281DF4}" srcOrd="2" destOrd="0" presId="urn:microsoft.com/office/officeart/2005/8/layout/list1"/>
    <dgm:cxn modelId="{FDD3152E-26A7-455A-B63A-ECD96F4BD597}" type="presParOf" srcId="{1D063600-89A9-45D3-A0E5-D0259F07BABE}" destId="{42576D19-B3BB-4F00-9C5C-080B9AC21F4F}" srcOrd="3" destOrd="0" presId="urn:microsoft.com/office/officeart/2005/8/layout/list1"/>
    <dgm:cxn modelId="{AF463BE5-ACC2-4DB9-BF03-EA1E1CE62BAF}" type="presParOf" srcId="{1D063600-89A9-45D3-A0E5-D0259F07BABE}" destId="{376FFC20-55DF-4450-A8D7-A70A72F42297}" srcOrd="4" destOrd="0" presId="urn:microsoft.com/office/officeart/2005/8/layout/list1"/>
    <dgm:cxn modelId="{D07964FD-6B79-4DD0-A9CD-CDEEF7029BFD}" type="presParOf" srcId="{376FFC20-55DF-4450-A8D7-A70A72F42297}" destId="{56998980-9D07-4A94-930A-9C9C2037BE82}" srcOrd="0" destOrd="0" presId="urn:microsoft.com/office/officeart/2005/8/layout/list1"/>
    <dgm:cxn modelId="{62AEF56D-036D-4E68-8942-C32D0D7DA19B}" type="presParOf" srcId="{376FFC20-55DF-4450-A8D7-A70A72F42297}" destId="{1B1B1339-982C-4088-86A9-FDC50424B170}" srcOrd="1" destOrd="0" presId="urn:microsoft.com/office/officeart/2005/8/layout/list1"/>
    <dgm:cxn modelId="{0A3EF650-F408-403A-B216-B06A75744500}" type="presParOf" srcId="{1D063600-89A9-45D3-A0E5-D0259F07BABE}" destId="{31277E7F-6B1D-4253-B0D6-66165B9BCFCA}" srcOrd="5" destOrd="0" presId="urn:microsoft.com/office/officeart/2005/8/layout/list1"/>
    <dgm:cxn modelId="{13D72158-A704-4E6D-9A9F-FA1A83E78347}" type="presParOf" srcId="{1D063600-89A9-45D3-A0E5-D0259F07BABE}" destId="{95F5D03C-931A-48F7-A48C-F8F0D5856ABD}" srcOrd="6" destOrd="0" presId="urn:microsoft.com/office/officeart/2005/8/layout/list1"/>
    <dgm:cxn modelId="{95D28C1E-D121-43CA-8B1E-E62408C42269}" type="presParOf" srcId="{1D063600-89A9-45D3-A0E5-D0259F07BABE}" destId="{F6D83AFB-D9A8-4304-AE3B-049D9EA7FD19}" srcOrd="7" destOrd="0" presId="urn:microsoft.com/office/officeart/2005/8/layout/list1"/>
    <dgm:cxn modelId="{30A14721-1DD7-4EBC-9941-1DBB93CC91F4}" type="presParOf" srcId="{1D063600-89A9-45D3-A0E5-D0259F07BABE}" destId="{2A03DA47-D2B4-4275-A8A6-D990D88E5C7F}" srcOrd="8" destOrd="0" presId="urn:microsoft.com/office/officeart/2005/8/layout/list1"/>
    <dgm:cxn modelId="{1F82F128-401C-4F83-831A-D3E450235B42}" type="presParOf" srcId="{2A03DA47-D2B4-4275-A8A6-D990D88E5C7F}" destId="{8C952DB1-9D2E-4A51-B68B-218CBEE64445}" srcOrd="0" destOrd="0" presId="urn:microsoft.com/office/officeart/2005/8/layout/list1"/>
    <dgm:cxn modelId="{1AC11B68-CDC9-4141-B891-40C547C8523A}" type="presParOf" srcId="{2A03DA47-D2B4-4275-A8A6-D990D88E5C7F}" destId="{0599C60C-73D6-4746-BC3E-697E295F95F2}" srcOrd="1" destOrd="0" presId="urn:microsoft.com/office/officeart/2005/8/layout/list1"/>
    <dgm:cxn modelId="{A14FF31B-01AD-4D05-9A32-401141118DBA}" type="presParOf" srcId="{1D063600-89A9-45D3-A0E5-D0259F07BABE}" destId="{E901436A-BA64-4AF2-AB67-83A0D7E19055}" srcOrd="9" destOrd="0" presId="urn:microsoft.com/office/officeart/2005/8/layout/list1"/>
    <dgm:cxn modelId="{122D7EFC-3091-4FED-A385-B4D6AF9DAEC1}" type="presParOf" srcId="{1D063600-89A9-45D3-A0E5-D0259F07BABE}" destId="{D30697A0-3EEA-4532-9D6B-67680F878C6E}" srcOrd="10" destOrd="0" presId="urn:microsoft.com/office/officeart/2005/8/layout/list1"/>
    <dgm:cxn modelId="{A1F4220F-ECFA-4662-8E81-B63E48241774}" type="presParOf" srcId="{1D063600-89A9-45D3-A0E5-D0259F07BABE}" destId="{D4233C1E-FC80-432F-AB30-2DE0910FC605}" srcOrd="11" destOrd="0" presId="urn:microsoft.com/office/officeart/2005/8/layout/list1"/>
    <dgm:cxn modelId="{1F49154B-29B5-4141-A40B-C1629D548C7D}" type="presParOf" srcId="{1D063600-89A9-45D3-A0E5-D0259F07BABE}" destId="{2FBCD2D9-D6B3-4043-A46A-EF343D85CDE9}" srcOrd="12" destOrd="0" presId="urn:microsoft.com/office/officeart/2005/8/layout/list1"/>
    <dgm:cxn modelId="{72A598C3-57DB-49C3-9056-3FF5F323B2B5}" type="presParOf" srcId="{2FBCD2D9-D6B3-4043-A46A-EF343D85CDE9}" destId="{9C540526-0C7A-4D89-B42F-BC67EC4DC17E}" srcOrd="0" destOrd="0" presId="urn:microsoft.com/office/officeart/2005/8/layout/list1"/>
    <dgm:cxn modelId="{9EB76B76-6224-450D-B147-C837AD4F309F}" type="presParOf" srcId="{2FBCD2D9-D6B3-4043-A46A-EF343D85CDE9}" destId="{7717582E-0CFF-4AB3-9FFC-EAB602B588FF}" srcOrd="1" destOrd="0" presId="urn:microsoft.com/office/officeart/2005/8/layout/list1"/>
    <dgm:cxn modelId="{49DCCCD7-418F-4631-9A42-BA819C3090E6}" type="presParOf" srcId="{1D063600-89A9-45D3-A0E5-D0259F07BABE}" destId="{ED5299FA-5D0C-4945-A7AC-1508183B1991}" srcOrd="13" destOrd="0" presId="urn:microsoft.com/office/officeart/2005/8/layout/list1"/>
    <dgm:cxn modelId="{64E30D0F-507C-4B7A-AB3F-6DC6AC5A7B0C}" type="presParOf" srcId="{1D063600-89A9-45D3-A0E5-D0259F07BABE}" destId="{EE90950C-AEF9-41EA-A23A-56E716AA807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73FC23-FC84-42D0-B706-A9CB55E8D395}" type="doc">
      <dgm:prSet loTypeId="urn:microsoft.com/office/officeart/2005/8/layout/cycle6" loCatId="cycle" qsTypeId="urn:microsoft.com/office/officeart/2005/8/quickstyle/simple1" qsCatId="simple" csTypeId="urn:microsoft.com/office/officeart/2005/8/colors/colorful1" csCatId="colorful"/>
      <dgm:spPr/>
      <dgm:t>
        <a:bodyPr/>
        <a:lstStyle/>
        <a:p>
          <a:endParaRPr lang="en-US"/>
        </a:p>
      </dgm:t>
    </dgm:pt>
    <dgm:pt modelId="{5BFA6128-B035-481A-8565-5134B0CEF40B}">
      <dgm:prSet/>
      <dgm:spPr/>
      <dgm:t>
        <a:bodyPr/>
        <a:lstStyle/>
        <a:p>
          <a:r>
            <a:rPr lang="es-AR" dirty="0"/>
            <a:t>RECHAZO DE LA DENUNCIA DE LA CONTINGENCIA</a:t>
          </a:r>
          <a:endParaRPr lang="en-US" dirty="0"/>
        </a:p>
      </dgm:t>
    </dgm:pt>
    <dgm:pt modelId="{F0A1041E-59F7-42AC-A489-15A23DD780EC}" type="parTrans" cxnId="{56C663D6-335A-482E-BDD8-2358EA085681}">
      <dgm:prSet/>
      <dgm:spPr/>
      <dgm:t>
        <a:bodyPr/>
        <a:lstStyle/>
        <a:p>
          <a:endParaRPr lang="en-US"/>
        </a:p>
      </dgm:t>
    </dgm:pt>
    <dgm:pt modelId="{CE0931A4-58A6-48AE-B270-1B4E7D0C1B87}" type="sibTrans" cxnId="{56C663D6-335A-482E-BDD8-2358EA085681}">
      <dgm:prSet/>
      <dgm:spPr/>
      <dgm:t>
        <a:bodyPr/>
        <a:lstStyle/>
        <a:p>
          <a:endParaRPr lang="en-US"/>
        </a:p>
      </dgm:t>
    </dgm:pt>
    <dgm:pt modelId="{A2BA0008-B079-45E8-A125-89AB702E1D08}">
      <dgm:prSet/>
      <dgm:spPr/>
      <dgm:t>
        <a:bodyPr/>
        <a:lstStyle/>
        <a:p>
          <a:r>
            <a:rPr lang="es-AR" dirty="0"/>
            <a:t>RECHAZO DE ENFERMEDADES NO LISTADAS</a:t>
          </a:r>
          <a:endParaRPr lang="en-US" dirty="0"/>
        </a:p>
      </dgm:t>
    </dgm:pt>
    <dgm:pt modelId="{9392B972-B93D-4200-87AE-43B69FAEF655}" type="parTrans" cxnId="{B3671A64-91BF-4CF8-A6A5-FC2CA96C5768}">
      <dgm:prSet/>
      <dgm:spPr/>
      <dgm:t>
        <a:bodyPr/>
        <a:lstStyle/>
        <a:p>
          <a:endParaRPr lang="en-US"/>
        </a:p>
      </dgm:t>
    </dgm:pt>
    <dgm:pt modelId="{9D3A9EF6-6355-449C-83CD-218A8CB8BD31}" type="sibTrans" cxnId="{B3671A64-91BF-4CF8-A6A5-FC2CA96C5768}">
      <dgm:prSet/>
      <dgm:spPr/>
      <dgm:t>
        <a:bodyPr/>
        <a:lstStyle/>
        <a:p>
          <a:endParaRPr lang="en-US"/>
        </a:p>
      </dgm:t>
    </dgm:pt>
    <dgm:pt modelId="{0ECFD04A-9DB2-4CF6-8E0A-F19A2D89845B}" type="pres">
      <dgm:prSet presAssocID="{9573FC23-FC84-42D0-B706-A9CB55E8D395}" presName="cycle" presStyleCnt="0">
        <dgm:presLayoutVars>
          <dgm:dir/>
          <dgm:resizeHandles val="exact"/>
        </dgm:presLayoutVars>
      </dgm:prSet>
      <dgm:spPr/>
      <dgm:t>
        <a:bodyPr/>
        <a:lstStyle/>
        <a:p>
          <a:endParaRPr lang="es-AR"/>
        </a:p>
      </dgm:t>
    </dgm:pt>
    <dgm:pt modelId="{6EC35353-B235-406B-AA34-B3F5435621A4}" type="pres">
      <dgm:prSet presAssocID="{5BFA6128-B035-481A-8565-5134B0CEF40B}" presName="node" presStyleLbl="node1" presStyleIdx="0" presStyleCnt="2">
        <dgm:presLayoutVars>
          <dgm:bulletEnabled val="1"/>
        </dgm:presLayoutVars>
      </dgm:prSet>
      <dgm:spPr/>
      <dgm:t>
        <a:bodyPr/>
        <a:lstStyle/>
        <a:p>
          <a:endParaRPr lang="es-AR"/>
        </a:p>
      </dgm:t>
    </dgm:pt>
    <dgm:pt modelId="{35571B49-CA2A-4C19-B2FD-7B6651C5B968}" type="pres">
      <dgm:prSet presAssocID="{5BFA6128-B035-481A-8565-5134B0CEF40B}" presName="spNode" presStyleCnt="0"/>
      <dgm:spPr/>
    </dgm:pt>
    <dgm:pt modelId="{7E85FEFF-FCFA-43DC-B203-FB1A940BEC74}" type="pres">
      <dgm:prSet presAssocID="{CE0931A4-58A6-48AE-B270-1B4E7D0C1B87}" presName="sibTrans" presStyleLbl="sibTrans1D1" presStyleIdx="0" presStyleCnt="2"/>
      <dgm:spPr/>
      <dgm:t>
        <a:bodyPr/>
        <a:lstStyle/>
        <a:p>
          <a:endParaRPr lang="es-AR"/>
        </a:p>
      </dgm:t>
    </dgm:pt>
    <dgm:pt modelId="{DEFF9AE1-4F3D-4276-B4B9-CCD2F8BCCBCB}" type="pres">
      <dgm:prSet presAssocID="{A2BA0008-B079-45E8-A125-89AB702E1D08}" presName="node" presStyleLbl="node1" presStyleIdx="1" presStyleCnt="2">
        <dgm:presLayoutVars>
          <dgm:bulletEnabled val="1"/>
        </dgm:presLayoutVars>
      </dgm:prSet>
      <dgm:spPr/>
      <dgm:t>
        <a:bodyPr/>
        <a:lstStyle/>
        <a:p>
          <a:endParaRPr lang="es-AR"/>
        </a:p>
      </dgm:t>
    </dgm:pt>
    <dgm:pt modelId="{8CC303FC-88BB-426B-AE52-61BF2BC509DC}" type="pres">
      <dgm:prSet presAssocID="{A2BA0008-B079-45E8-A125-89AB702E1D08}" presName="spNode" presStyleCnt="0"/>
      <dgm:spPr/>
    </dgm:pt>
    <dgm:pt modelId="{D8151C19-2A6A-4486-84FA-E06CBA94757A}" type="pres">
      <dgm:prSet presAssocID="{9D3A9EF6-6355-449C-83CD-218A8CB8BD31}" presName="sibTrans" presStyleLbl="sibTrans1D1" presStyleIdx="1" presStyleCnt="2"/>
      <dgm:spPr/>
      <dgm:t>
        <a:bodyPr/>
        <a:lstStyle/>
        <a:p>
          <a:endParaRPr lang="es-AR"/>
        </a:p>
      </dgm:t>
    </dgm:pt>
  </dgm:ptLst>
  <dgm:cxnLst>
    <dgm:cxn modelId="{76A0516B-0E64-4778-BF6A-46900D19D696}" type="presOf" srcId="{A2BA0008-B079-45E8-A125-89AB702E1D08}" destId="{DEFF9AE1-4F3D-4276-B4B9-CCD2F8BCCBCB}" srcOrd="0" destOrd="0" presId="urn:microsoft.com/office/officeart/2005/8/layout/cycle6"/>
    <dgm:cxn modelId="{B3671A64-91BF-4CF8-A6A5-FC2CA96C5768}" srcId="{9573FC23-FC84-42D0-B706-A9CB55E8D395}" destId="{A2BA0008-B079-45E8-A125-89AB702E1D08}" srcOrd="1" destOrd="0" parTransId="{9392B972-B93D-4200-87AE-43B69FAEF655}" sibTransId="{9D3A9EF6-6355-449C-83CD-218A8CB8BD31}"/>
    <dgm:cxn modelId="{56C663D6-335A-482E-BDD8-2358EA085681}" srcId="{9573FC23-FC84-42D0-B706-A9CB55E8D395}" destId="{5BFA6128-B035-481A-8565-5134B0CEF40B}" srcOrd="0" destOrd="0" parTransId="{F0A1041E-59F7-42AC-A489-15A23DD780EC}" sibTransId="{CE0931A4-58A6-48AE-B270-1B4E7D0C1B87}"/>
    <dgm:cxn modelId="{76BDFE8E-4E56-43E6-8795-F0BC191AD6A8}" type="presOf" srcId="{CE0931A4-58A6-48AE-B270-1B4E7D0C1B87}" destId="{7E85FEFF-FCFA-43DC-B203-FB1A940BEC74}" srcOrd="0" destOrd="0" presId="urn:microsoft.com/office/officeart/2005/8/layout/cycle6"/>
    <dgm:cxn modelId="{863CF3D8-5AAA-439F-A0A8-91194FA0A8AB}" type="presOf" srcId="{5BFA6128-B035-481A-8565-5134B0CEF40B}" destId="{6EC35353-B235-406B-AA34-B3F5435621A4}" srcOrd="0" destOrd="0" presId="urn:microsoft.com/office/officeart/2005/8/layout/cycle6"/>
    <dgm:cxn modelId="{EF6E082C-5C5D-4448-A175-86A69DA66319}" type="presOf" srcId="{9573FC23-FC84-42D0-B706-A9CB55E8D395}" destId="{0ECFD04A-9DB2-4CF6-8E0A-F19A2D89845B}" srcOrd="0" destOrd="0" presId="urn:microsoft.com/office/officeart/2005/8/layout/cycle6"/>
    <dgm:cxn modelId="{C76B87FC-5EDF-4859-9E6B-21FB152FB7C2}" type="presOf" srcId="{9D3A9EF6-6355-449C-83CD-218A8CB8BD31}" destId="{D8151C19-2A6A-4486-84FA-E06CBA94757A}" srcOrd="0" destOrd="0" presId="urn:microsoft.com/office/officeart/2005/8/layout/cycle6"/>
    <dgm:cxn modelId="{BEA5B747-BC3E-42A3-9B5D-8B856DAC6C69}" type="presParOf" srcId="{0ECFD04A-9DB2-4CF6-8E0A-F19A2D89845B}" destId="{6EC35353-B235-406B-AA34-B3F5435621A4}" srcOrd="0" destOrd="0" presId="urn:microsoft.com/office/officeart/2005/8/layout/cycle6"/>
    <dgm:cxn modelId="{282EB22E-46BB-49F5-BC4F-4FD3F0C5058B}" type="presParOf" srcId="{0ECFD04A-9DB2-4CF6-8E0A-F19A2D89845B}" destId="{35571B49-CA2A-4C19-B2FD-7B6651C5B968}" srcOrd="1" destOrd="0" presId="urn:microsoft.com/office/officeart/2005/8/layout/cycle6"/>
    <dgm:cxn modelId="{DA727DFE-0D3A-4700-8FCF-3FD15DD94CD4}" type="presParOf" srcId="{0ECFD04A-9DB2-4CF6-8E0A-F19A2D89845B}" destId="{7E85FEFF-FCFA-43DC-B203-FB1A940BEC74}" srcOrd="2" destOrd="0" presId="urn:microsoft.com/office/officeart/2005/8/layout/cycle6"/>
    <dgm:cxn modelId="{BBCDD45E-4883-4A65-9597-4814CCAA43D8}" type="presParOf" srcId="{0ECFD04A-9DB2-4CF6-8E0A-F19A2D89845B}" destId="{DEFF9AE1-4F3D-4276-B4B9-CCD2F8BCCBCB}" srcOrd="3" destOrd="0" presId="urn:microsoft.com/office/officeart/2005/8/layout/cycle6"/>
    <dgm:cxn modelId="{C6BF4DFF-E4DA-495B-B610-CD0FA9E56B72}" type="presParOf" srcId="{0ECFD04A-9DB2-4CF6-8E0A-F19A2D89845B}" destId="{8CC303FC-88BB-426B-AE52-61BF2BC509DC}" srcOrd="4" destOrd="0" presId="urn:microsoft.com/office/officeart/2005/8/layout/cycle6"/>
    <dgm:cxn modelId="{932144E5-8687-4EF6-8871-F153487D86C8}" type="presParOf" srcId="{0ECFD04A-9DB2-4CF6-8E0A-F19A2D89845B}" destId="{D8151C19-2A6A-4486-84FA-E06CBA94757A}"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E1C52E-1A6F-40FA-8FBF-F9554CE213E7}"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6EA5565D-D2EE-4A76-9272-7F19A481E090}">
      <dgm:prSet/>
      <dgm:spPr/>
      <dgm:t>
        <a:bodyPr/>
        <a:lstStyle/>
        <a:p>
          <a:r>
            <a:rPr lang="es-ES"/>
            <a:t>ART O EA TIENEN OBLIGACIÓN DE EXPEDIRSE SOBRE SU ACEPTACIÓN O RECHAZO</a:t>
          </a:r>
          <a:endParaRPr lang="en-US"/>
        </a:p>
      </dgm:t>
    </dgm:pt>
    <dgm:pt modelId="{BA1899A5-F026-4054-9EE6-12503AEFC64E}" type="parTrans" cxnId="{741D9D83-7E28-4C31-A71F-E382FA21B0BD}">
      <dgm:prSet/>
      <dgm:spPr/>
      <dgm:t>
        <a:bodyPr/>
        <a:lstStyle/>
        <a:p>
          <a:endParaRPr lang="en-US"/>
        </a:p>
      </dgm:t>
    </dgm:pt>
    <dgm:pt modelId="{DFFE8D85-D1D0-4BB2-BA9E-FDEE42047F2F}" type="sibTrans" cxnId="{741D9D83-7E28-4C31-A71F-E382FA21B0BD}">
      <dgm:prSet/>
      <dgm:spPr/>
      <dgm:t>
        <a:bodyPr/>
        <a:lstStyle/>
        <a:p>
          <a:endParaRPr lang="en-US"/>
        </a:p>
      </dgm:t>
    </dgm:pt>
    <dgm:pt modelId="{09814822-AFE1-4E83-9247-919C5BA04964}">
      <dgm:prSet/>
      <dgm:spPr/>
      <dgm:t>
        <a:bodyPr/>
        <a:lstStyle/>
        <a:p>
          <a:r>
            <a:rPr lang="es-ES"/>
            <a:t>Plazo 10 días prorrogable por 20 días más.</a:t>
          </a:r>
          <a:endParaRPr lang="en-US"/>
        </a:p>
      </dgm:t>
    </dgm:pt>
    <dgm:pt modelId="{D63850A8-81C1-415F-BF0F-4FC537AC5EB4}" type="parTrans" cxnId="{FE0C4FED-8003-41D3-9B48-8E3E3FA5ABB2}">
      <dgm:prSet/>
      <dgm:spPr/>
      <dgm:t>
        <a:bodyPr/>
        <a:lstStyle/>
        <a:p>
          <a:endParaRPr lang="en-US"/>
        </a:p>
      </dgm:t>
    </dgm:pt>
    <dgm:pt modelId="{76D7760E-BC82-44B3-9ED4-939979B57C85}" type="sibTrans" cxnId="{FE0C4FED-8003-41D3-9B48-8E3E3FA5ABB2}">
      <dgm:prSet/>
      <dgm:spPr/>
      <dgm:t>
        <a:bodyPr/>
        <a:lstStyle/>
        <a:p>
          <a:endParaRPr lang="en-US"/>
        </a:p>
      </dgm:t>
    </dgm:pt>
    <dgm:pt modelId="{5BF2ED2A-6254-495F-9126-B6525893BFC3}">
      <dgm:prSet/>
      <dgm:spPr/>
      <dgm:t>
        <a:bodyPr/>
        <a:lstStyle/>
        <a:p>
          <a:r>
            <a:rPr lang="es-ES" dirty="0"/>
            <a:t>SI NO SE EXPIDE </a:t>
          </a:r>
          <a:r>
            <a:rPr lang="es-ES" dirty="0" smtClean="0"/>
            <a:t>SE </a:t>
          </a:r>
          <a:r>
            <a:rPr lang="es-ES" dirty="0"/>
            <a:t>CONSIDERA ACEPTADO EL SINIESTRO </a:t>
          </a:r>
          <a:r>
            <a:rPr lang="es-ES" dirty="0" smtClean="0"/>
            <a:t>LABORAL?</a:t>
          </a:r>
        </a:p>
        <a:p>
          <a:r>
            <a:rPr lang="es-ES" dirty="0" smtClean="0"/>
            <a:t>(</a:t>
          </a:r>
          <a:r>
            <a:rPr lang="es-ES" dirty="0"/>
            <a:t>criterio en sede administrativa – criterio en sede judicial)</a:t>
          </a:r>
          <a:endParaRPr lang="en-US" dirty="0"/>
        </a:p>
      </dgm:t>
    </dgm:pt>
    <dgm:pt modelId="{A8E39AE0-BF4F-4CBC-A108-45C58E56D3E9}" type="parTrans" cxnId="{B7DC02CD-249D-4522-A863-55037EA88075}">
      <dgm:prSet/>
      <dgm:spPr/>
      <dgm:t>
        <a:bodyPr/>
        <a:lstStyle/>
        <a:p>
          <a:endParaRPr lang="en-US"/>
        </a:p>
      </dgm:t>
    </dgm:pt>
    <dgm:pt modelId="{9AEAAAFE-354E-44FA-A513-1D913B3A2865}" type="sibTrans" cxnId="{B7DC02CD-249D-4522-A863-55037EA88075}">
      <dgm:prSet/>
      <dgm:spPr/>
      <dgm:t>
        <a:bodyPr/>
        <a:lstStyle/>
        <a:p>
          <a:endParaRPr lang="en-US"/>
        </a:p>
      </dgm:t>
    </dgm:pt>
    <dgm:pt modelId="{9E57BD3A-770F-42D0-9768-311F063636C2}" type="pres">
      <dgm:prSet presAssocID="{B8E1C52E-1A6F-40FA-8FBF-F9554CE213E7}" presName="linear" presStyleCnt="0">
        <dgm:presLayoutVars>
          <dgm:animLvl val="lvl"/>
          <dgm:resizeHandles val="exact"/>
        </dgm:presLayoutVars>
      </dgm:prSet>
      <dgm:spPr/>
      <dgm:t>
        <a:bodyPr/>
        <a:lstStyle/>
        <a:p>
          <a:endParaRPr lang="es-AR"/>
        </a:p>
      </dgm:t>
    </dgm:pt>
    <dgm:pt modelId="{A6523D69-64BF-48B9-8431-BB4E7D3D57F6}" type="pres">
      <dgm:prSet presAssocID="{6EA5565D-D2EE-4A76-9272-7F19A481E090}" presName="parentText" presStyleLbl="node1" presStyleIdx="0" presStyleCnt="3">
        <dgm:presLayoutVars>
          <dgm:chMax val="0"/>
          <dgm:bulletEnabled val="1"/>
        </dgm:presLayoutVars>
      </dgm:prSet>
      <dgm:spPr/>
      <dgm:t>
        <a:bodyPr/>
        <a:lstStyle/>
        <a:p>
          <a:endParaRPr lang="es-AR"/>
        </a:p>
      </dgm:t>
    </dgm:pt>
    <dgm:pt modelId="{4E814D5E-B6C0-4301-BE32-738989F5DB80}" type="pres">
      <dgm:prSet presAssocID="{DFFE8D85-D1D0-4BB2-BA9E-FDEE42047F2F}" presName="spacer" presStyleCnt="0"/>
      <dgm:spPr/>
    </dgm:pt>
    <dgm:pt modelId="{B920864E-570B-4EE9-8AD0-A21DDF836494}" type="pres">
      <dgm:prSet presAssocID="{09814822-AFE1-4E83-9247-919C5BA04964}" presName="parentText" presStyleLbl="node1" presStyleIdx="1" presStyleCnt="3">
        <dgm:presLayoutVars>
          <dgm:chMax val="0"/>
          <dgm:bulletEnabled val="1"/>
        </dgm:presLayoutVars>
      </dgm:prSet>
      <dgm:spPr/>
      <dgm:t>
        <a:bodyPr/>
        <a:lstStyle/>
        <a:p>
          <a:endParaRPr lang="es-AR"/>
        </a:p>
      </dgm:t>
    </dgm:pt>
    <dgm:pt modelId="{5B0058FB-8472-465A-8D13-0DC928CEDB93}" type="pres">
      <dgm:prSet presAssocID="{76D7760E-BC82-44B3-9ED4-939979B57C85}" presName="spacer" presStyleCnt="0"/>
      <dgm:spPr/>
    </dgm:pt>
    <dgm:pt modelId="{8DB10801-05C5-4029-8711-0B66A46E24BF}" type="pres">
      <dgm:prSet presAssocID="{5BF2ED2A-6254-495F-9126-B6525893BFC3}" presName="parentText" presStyleLbl="node1" presStyleIdx="2" presStyleCnt="3">
        <dgm:presLayoutVars>
          <dgm:chMax val="0"/>
          <dgm:bulletEnabled val="1"/>
        </dgm:presLayoutVars>
      </dgm:prSet>
      <dgm:spPr/>
      <dgm:t>
        <a:bodyPr/>
        <a:lstStyle/>
        <a:p>
          <a:endParaRPr lang="es-AR"/>
        </a:p>
      </dgm:t>
    </dgm:pt>
  </dgm:ptLst>
  <dgm:cxnLst>
    <dgm:cxn modelId="{FE0C4FED-8003-41D3-9B48-8E3E3FA5ABB2}" srcId="{B8E1C52E-1A6F-40FA-8FBF-F9554CE213E7}" destId="{09814822-AFE1-4E83-9247-919C5BA04964}" srcOrd="1" destOrd="0" parTransId="{D63850A8-81C1-415F-BF0F-4FC537AC5EB4}" sibTransId="{76D7760E-BC82-44B3-9ED4-939979B57C85}"/>
    <dgm:cxn modelId="{8830E066-AB6E-41F0-BF8B-A98664440595}" type="presOf" srcId="{B8E1C52E-1A6F-40FA-8FBF-F9554CE213E7}" destId="{9E57BD3A-770F-42D0-9768-311F063636C2}" srcOrd="0" destOrd="0" presId="urn:microsoft.com/office/officeart/2005/8/layout/vList2"/>
    <dgm:cxn modelId="{DFFBE81B-D9C9-44A5-ADD8-B62465720BB7}" type="presOf" srcId="{09814822-AFE1-4E83-9247-919C5BA04964}" destId="{B920864E-570B-4EE9-8AD0-A21DDF836494}" srcOrd="0" destOrd="0" presId="urn:microsoft.com/office/officeart/2005/8/layout/vList2"/>
    <dgm:cxn modelId="{4A30AF91-4EF5-460A-96E3-9D25F265E0CE}" type="presOf" srcId="{5BF2ED2A-6254-495F-9126-B6525893BFC3}" destId="{8DB10801-05C5-4029-8711-0B66A46E24BF}" srcOrd="0" destOrd="0" presId="urn:microsoft.com/office/officeart/2005/8/layout/vList2"/>
    <dgm:cxn modelId="{741D9D83-7E28-4C31-A71F-E382FA21B0BD}" srcId="{B8E1C52E-1A6F-40FA-8FBF-F9554CE213E7}" destId="{6EA5565D-D2EE-4A76-9272-7F19A481E090}" srcOrd="0" destOrd="0" parTransId="{BA1899A5-F026-4054-9EE6-12503AEFC64E}" sibTransId="{DFFE8D85-D1D0-4BB2-BA9E-FDEE42047F2F}"/>
    <dgm:cxn modelId="{B7DC02CD-249D-4522-A863-55037EA88075}" srcId="{B8E1C52E-1A6F-40FA-8FBF-F9554CE213E7}" destId="{5BF2ED2A-6254-495F-9126-B6525893BFC3}" srcOrd="2" destOrd="0" parTransId="{A8E39AE0-BF4F-4CBC-A108-45C58E56D3E9}" sibTransId="{9AEAAAFE-354E-44FA-A513-1D913B3A2865}"/>
    <dgm:cxn modelId="{A16BA4C2-64B2-4964-BDC9-2A605C6D6A77}" type="presOf" srcId="{6EA5565D-D2EE-4A76-9272-7F19A481E090}" destId="{A6523D69-64BF-48B9-8431-BB4E7D3D57F6}" srcOrd="0" destOrd="0" presId="urn:microsoft.com/office/officeart/2005/8/layout/vList2"/>
    <dgm:cxn modelId="{F70DAD74-F114-4B71-8942-6AF54AFF3131}" type="presParOf" srcId="{9E57BD3A-770F-42D0-9768-311F063636C2}" destId="{A6523D69-64BF-48B9-8431-BB4E7D3D57F6}" srcOrd="0" destOrd="0" presId="urn:microsoft.com/office/officeart/2005/8/layout/vList2"/>
    <dgm:cxn modelId="{5A233B69-9996-4E5F-892C-21506E32127E}" type="presParOf" srcId="{9E57BD3A-770F-42D0-9768-311F063636C2}" destId="{4E814D5E-B6C0-4301-BE32-738989F5DB80}" srcOrd="1" destOrd="0" presId="urn:microsoft.com/office/officeart/2005/8/layout/vList2"/>
    <dgm:cxn modelId="{7F798B67-5C55-49F4-A347-95B4BB9F7379}" type="presParOf" srcId="{9E57BD3A-770F-42D0-9768-311F063636C2}" destId="{B920864E-570B-4EE9-8AD0-A21DDF836494}" srcOrd="2" destOrd="0" presId="urn:microsoft.com/office/officeart/2005/8/layout/vList2"/>
    <dgm:cxn modelId="{679D8D79-87E2-4532-AE9D-65E010DABAC6}" type="presParOf" srcId="{9E57BD3A-770F-42D0-9768-311F063636C2}" destId="{5B0058FB-8472-465A-8D13-0DC928CEDB93}" srcOrd="3" destOrd="0" presId="urn:microsoft.com/office/officeart/2005/8/layout/vList2"/>
    <dgm:cxn modelId="{4D1534E5-EA87-4613-9712-FF0759E4CF1D}" type="presParOf" srcId="{9E57BD3A-770F-42D0-9768-311F063636C2}" destId="{8DB10801-05C5-4029-8711-0B66A46E24B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07CC8F-2CDE-4700-AFEB-27F56EF0CC0B}" type="doc">
      <dgm:prSet loTypeId="urn:microsoft.com/office/officeart/2005/8/layout/vList2" loCatId="list" qsTypeId="urn:microsoft.com/office/officeart/2005/8/quickstyle/simple4" qsCatId="simple" csTypeId="urn:microsoft.com/office/officeart/2005/8/colors/colorful4" csCatId="colorful"/>
      <dgm:spPr/>
      <dgm:t>
        <a:bodyPr/>
        <a:lstStyle/>
        <a:p>
          <a:endParaRPr lang="en-US"/>
        </a:p>
      </dgm:t>
    </dgm:pt>
    <dgm:pt modelId="{EC1FB6C4-90C1-4382-85CD-824789E224C6}">
      <dgm:prSet/>
      <dgm:spPr/>
      <dgm:t>
        <a:bodyPr/>
        <a:lstStyle/>
        <a:p>
          <a:r>
            <a:rPr lang="es-ES" dirty="0"/>
            <a:t>Quienes lo inician:</a:t>
          </a:r>
          <a:endParaRPr lang="en-US" dirty="0"/>
        </a:p>
      </dgm:t>
    </dgm:pt>
    <dgm:pt modelId="{5CD7FC32-6E99-40E6-A097-9B767F78F5FB}" type="parTrans" cxnId="{0978163C-78A1-4D71-83EC-80E8057B3076}">
      <dgm:prSet/>
      <dgm:spPr/>
      <dgm:t>
        <a:bodyPr/>
        <a:lstStyle/>
        <a:p>
          <a:endParaRPr lang="en-US"/>
        </a:p>
      </dgm:t>
    </dgm:pt>
    <dgm:pt modelId="{AD79A884-A15D-45F9-8745-751926C71B4F}" type="sibTrans" cxnId="{0978163C-78A1-4D71-83EC-80E8057B3076}">
      <dgm:prSet/>
      <dgm:spPr/>
      <dgm:t>
        <a:bodyPr/>
        <a:lstStyle/>
        <a:p>
          <a:endParaRPr lang="en-US"/>
        </a:p>
      </dgm:t>
    </dgm:pt>
    <dgm:pt modelId="{D3366A62-A3DF-4018-AD44-787E4E7E03C6}">
      <dgm:prSet/>
      <dgm:spPr/>
      <dgm:t>
        <a:bodyPr/>
        <a:lstStyle/>
        <a:p>
          <a:pPr rtl="0"/>
          <a:r>
            <a:rPr lang="es-ES" dirty="0"/>
            <a:t>TRABAJADOR: </a:t>
          </a:r>
          <a:r>
            <a:rPr lang="es-ES" b="1" dirty="0"/>
            <a:t>luego de transcurridos 20 días </a:t>
          </a:r>
          <a:r>
            <a:rPr lang="es-AR" b="1" dirty="0"/>
            <a:t>del cese de la Incapacidad laboral Temporaria </a:t>
          </a:r>
          <a:r>
            <a:rPr lang="es-AR" dirty="0"/>
            <a:t>(Art. 7 Ley 24.557 sustituido por art. 10 de la Ley Nº 27.348)</a:t>
          </a:r>
          <a:r>
            <a:rPr lang="es-AR" dirty="0">
              <a:latin typeface="Calibri"/>
            </a:rPr>
            <a:t> </a:t>
          </a:r>
          <a:r>
            <a:rPr lang="es-AR" dirty="0"/>
            <a:t> o del Fin del Tratamiento previsto en el artículo 2° de la Resolución SRT N° 1.838/14. (CM 14 JUNÍN - 14.3 PERGAMINO 30 días corridos)</a:t>
          </a:r>
          <a:r>
            <a:rPr lang="es-AR" dirty="0">
              <a:latin typeface="Calibri"/>
            </a:rPr>
            <a:t> </a:t>
          </a:r>
          <a:r>
            <a:rPr lang="es-AR" dirty="0">
              <a:solidFill>
                <a:srgbClr val="FF0000"/>
              </a:solidFill>
              <a:latin typeface="Calibri"/>
            </a:rPr>
            <a:t>Actualmente 30 días HA</a:t>
          </a:r>
          <a:endParaRPr lang="en-US" dirty="0">
            <a:solidFill>
              <a:srgbClr val="FF0000"/>
            </a:solidFill>
          </a:endParaRPr>
        </a:p>
      </dgm:t>
    </dgm:pt>
    <dgm:pt modelId="{EC98203D-64AD-401A-B254-EE58E209AC46}" type="parTrans" cxnId="{63A2CC66-5C4C-4644-B752-A88D0927D876}">
      <dgm:prSet/>
      <dgm:spPr/>
      <dgm:t>
        <a:bodyPr/>
        <a:lstStyle/>
        <a:p>
          <a:endParaRPr lang="en-US"/>
        </a:p>
      </dgm:t>
    </dgm:pt>
    <dgm:pt modelId="{A638BCF6-FF14-46E8-B4B5-ECB6E4FD21CE}" type="sibTrans" cxnId="{63A2CC66-5C4C-4644-B752-A88D0927D876}">
      <dgm:prSet/>
      <dgm:spPr/>
      <dgm:t>
        <a:bodyPr/>
        <a:lstStyle/>
        <a:p>
          <a:endParaRPr lang="en-US"/>
        </a:p>
      </dgm:t>
    </dgm:pt>
    <dgm:pt modelId="{A6EE7054-63E3-4EDA-9298-9BE9934E0236}">
      <dgm:prSet/>
      <dgm:spPr/>
      <dgm:t>
        <a:bodyPr/>
        <a:lstStyle/>
        <a:p>
          <a:r>
            <a:rPr lang="es-ES" dirty="0"/>
            <a:t>Art. 17 Res. SRT 20/2021 30 días?</a:t>
          </a:r>
          <a:endParaRPr lang="en-US" dirty="0"/>
        </a:p>
      </dgm:t>
    </dgm:pt>
    <dgm:pt modelId="{9BF529EA-F785-4FA9-8306-71EDC31C4591}" type="parTrans" cxnId="{20F5BE36-3164-47FC-926A-D5ED2D6ABBBA}">
      <dgm:prSet/>
      <dgm:spPr/>
      <dgm:t>
        <a:bodyPr/>
        <a:lstStyle/>
        <a:p>
          <a:endParaRPr lang="en-US"/>
        </a:p>
      </dgm:t>
    </dgm:pt>
    <dgm:pt modelId="{3A67D20F-60BF-434E-B40F-F4FC8C37FC5D}" type="sibTrans" cxnId="{20F5BE36-3164-47FC-926A-D5ED2D6ABBBA}">
      <dgm:prSet/>
      <dgm:spPr/>
      <dgm:t>
        <a:bodyPr/>
        <a:lstStyle/>
        <a:p>
          <a:endParaRPr lang="en-US"/>
        </a:p>
      </dgm:t>
    </dgm:pt>
    <dgm:pt modelId="{578CBE2C-622F-4339-A11F-F9F60DBEF0BC}">
      <dgm:prSet/>
      <dgm:spPr/>
      <dgm:t>
        <a:bodyPr/>
        <a:lstStyle/>
        <a:p>
          <a:pPr rtl="0"/>
          <a:r>
            <a:rPr lang="es-ES" b="1" u="sng" dirty="0"/>
            <a:t>DEBE ACOMPAÑAR ALTA MÉDICA </a:t>
          </a:r>
          <a:r>
            <a:rPr lang="es-ES" b="1" dirty="0"/>
            <a:t>(obligatorio)</a:t>
          </a:r>
          <a:r>
            <a:rPr lang="es-ES" b="1" dirty="0">
              <a:latin typeface="Calibri"/>
            </a:rPr>
            <a:t> </a:t>
          </a:r>
          <a:endParaRPr lang="en-US" dirty="0"/>
        </a:p>
      </dgm:t>
    </dgm:pt>
    <dgm:pt modelId="{19E50320-40BA-4F86-94D6-5A880322D8BA}" type="parTrans" cxnId="{44579D3F-7A47-49F5-A6AB-CEE3F6E47581}">
      <dgm:prSet/>
      <dgm:spPr/>
      <dgm:t>
        <a:bodyPr/>
        <a:lstStyle/>
        <a:p>
          <a:endParaRPr lang="en-US"/>
        </a:p>
      </dgm:t>
    </dgm:pt>
    <dgm:pt modelId="{575170FB-F3E1-471A-81AA-04577AA5DBDB}" type="sibTrans" cxnId="{44579D3F-7A47-49F5-A6AB-CEE3F6E47581}">
      <dgm:prSet/>
      <dgm:spPr/>
      <dgm:t>
        <a:bodyPr/>
        <a:lstStyle/>
        <a:p>
          <a:endParaRPr lang="en-US"/>
        </a:p>
      </dgm:t>
    </dgm:pt>
    <dgm:pt modelId="{5CC9DE2C-0FA5-451D-99C9-7CC160C8003E}" type="pres">
      <dgm:prSet presAssocID="{9E07CC8F-2CDE-4700-AFEB-27F56EF0CC0B}" presName="linear" presStyleCnt="0">
        <dgm:presLayoutVars>
          <dgm:animLvl val="lvl"/>
          <dgm:resizeHandles val="exact"/>
        </dgm:presLayoutVars>
      </dgm:prSet>
      <dgm:spPr/>
      <dgm:t>
        <a:bodyPr/>
        <a:lstStyle/>
        <a:p>
          <a:endParaRPr lang="es-AR"/>
        </a:p>
      </dgm:t>
    </dgm:pt>
    <dgm:pt modelId="{E7840B54-5875-442D-8E1B-7CC2129DC278}" type="pres">
      <dgm:prSet presAssocID="{EC1FB6C4-90C1-4382-85CD-824789E224C6}" presName="parentText" presStyleLbl="node1" presStyleIdx="0" presStyleCnt="4">
        <dgm:presLayoutVars>
          <dgm:chMax val="0"/>
          <dgm:bulletEnabled val="1"/>
        </dgm:presLayoutVars>
      </dgm:prSet>
      <dgm:spPr/>
      <dgm:t>
        <a:bodyPr/>
        <a:lstStyle/>
        <a:p>
          <a:endParaRPr lang="es-AR"/>
        </a:p>
      </dgm:t>
    </dgm:pt>
    <dgm:pt modelId="{4AF619CE-EA0E-4E23-BEC0-2082A15D3E07}" type="pres">
      <dgm:prSet presAssocID="{AD79A884-A15D-45F9-8745-751926C71B4F}" presName="spacer" presStyleCnt="0"/>
      <dgm:spPr/>
    </dgm:pt>
    <dgm:pt modelId="{E4BC77FC-E3A9-4474-A682-3EBC85F24164}" type="pres">
      <dgm:prSet presAssocID="{D3366A62-A3DF-4018-AD44-787E4E7E03C6}" presName="parentText" presStyleLbl="node1" presStyleIdx="1" presStyleCnt="4">
        <dgm:presLayoutVars>
          <dgm:chMax val="0"/>
          <dgm:bulletEnabled val="1"/>
        </dgm:presLayoutVars>
      </dgm:prSet>
      <dgm:spPr/>
      <dgm:t>
        <a:bodyPr/>
        <a:lstStyle/>
        <a:p>
          <a:endParaRPr lang="es-AR"/>
        </a:p>
      </dgm:t>
    </dgm:pt>
    <dgm:pt modelId="{A61B93DC-8D99-447E-83BE-2F9506587E08}" type="pres">
      <dgm:prSet presAssocID="{A638BCF6-FF14-46E8-B4B5-ECB6E4FD21CE}" presName="spacer" presStyleCnt="0"/>
      <dgm:spPr/>
    </dgm:pt>
    <dgm:pt modelId="{FC0505DD-DA8F-431A-84EF-A162C4E4AFD7}" type="pres">
      <dgm:prSet presAssocID="{A6EE7054-63E3-4EDA-9298-9BE9934E0236}" presName="parentText" presStyleLbl="node1" presStyleIdx="2" presStyleCnt="4">
        <dgm:presLayoutVars>
          <dgm:chMax val="0"/>
          <dgm:bulletEnabled val="1"/>
        </dgm:presLayoutVars>
      </dgm:prSet>
      <dgm:spPr/>
      <dgm:t>
        <a:bodyPr/>
        <a:lstStyle/>
        <a:p>
          <a:endParaRPr lang="es-AR"/>
        </a:p>
      </dgm:t>
    </dgm:pt>
    <dgm:pt modelId="{94FA38D1-F25A-48BA-AFA7-B3D8098E8D3C}" type="pres">
      <dgm:prSet presAssocID="{3A67D20F-60BF-434E-B40F-F4FC8C37FC5D}" presName="spacer" presStyleCnt="0"/>
      <dgm:spPr/>
    </dgm:pt>
    <dgm:pt modelId="{C26E9E6E-E32F-4A0C-A5DB-21EC1D168084}" type="pres">
      <dgm:prSet presAssocID="{578CBE2C-622F-4339-A11F-F9F60DBEF0BC}" presName="parentText" presStyleLbl="node1" presStyleIdx="3" presStyleCnt="4">
        <dgm:presLayoutVars>
          <dgm:chMax val="0"/>
          <dgm:bulletEnabled val="1"/>
        </dgm:presLayoutVars>
      </dgm:prSet>
      <dgm:spPr/>
      <dgm:t>
        <a:bodyPr/>
        <a:lstStyle/>
        <a:p>
          <a:endParaRPr lang="es-AR"/>
        </a:p>
      </dgm:t>
    </dgm:pt>
  </dgm:ptLst>
  <dgm:cxnLst>
    <dgm:cxn modelId="{1FA49D4E-8423-4AA4-B526-39774CBEAEB4}" type="presOf" srcId="{EC1FB6C4-90C1-4382-85CD-824789E224C6}" destId="{E7840B54-5875-442D-8E1B-7CC2129DC278}" srcOrd="0" destOrd="0" presId="urn:microsoft.com/office/officeart/2005/8/layout/vList2"/>
    <dgm:cxn modelId="{8E555AF8-1718-43B8-A63F-1F85540BAF41}" type="presOf" srcId="{578CBE2C-622F-4339-A11F-F9F60DBEF0BC}" destId="{C26E9E6E-E32F-4A0C-A5DB-21EC1D168084}" srcOrd="0" destOrd="0" presId="urn:microsoft.com/office/officeart/2005/8/layout/vList2"/>
    <dgm:cxn modelId="{20F5BE36-3164-47FC-926A-D5ED2D6ABBBA}" srcId="{9E07CC8F-2CDE-4700-AFEB-27F56EF0CC0B}" destId="{A6EE7054-63E3-4EDA-9298-9BE9934E0236}" srcOrd="2" destOrd="0" parTransId="{9BF529EA-F785-4FA9-8306-71EDC31C4591}" sibTransId="{3A67D20F-60BF-434E-B40F-F4FC8C37FC5D}"/>
    <dgm:cxn modelId="{909849E5-31E3-4BFB-A16A-1232F0A0E763}" type="presOf" srcId="{A6EE7054-63E3-4EDA-9298-9BE9934E0236}" destId="{FC0505DD-DA8F-431A-84EF-A162C4E4AFD7}" srcOrd="0" destOrd="0" presId="urn:microsoft.com/office/officeart/2005/8/layout/vList2"/>
    <dgm:cxn modelId="{FAC48908-89DA-4A63-B5B6-7D75571AAB81}" type="presOf" srcId="{D3366A62-A3DF-4018-AD44-787E4E7E03C6}" destId="{E4BC77FC-E3A9-4474-A682-3EBC85F24164}" srcOrd="0" destOrd="0" presId="urn:microsoft.com/office/officeart/2005/8/layout/vList2"/>
    <dgm:cxn modelId="{63A2CC66-5C4C-4644-B752-A88D0927D876}" srcId="{9E07CC8F-2CDE-4700-AFEB-27F56EF0CC0B}" destId="{D3366A62-A3DF-4018-AD44-787E4E7E03C6}" srcOrd="1" destOrd="0" parTransId="{EC98203D-64AD-401A-B254-EE58E209AC46}" sibTransId="{A638BCF6-FF14-46E8-B4B5-ECB6E4FD21CE}"/>
    <dgm:cxn modelId="{44579D3F-7A47-49F5-A6AB-CEE3F6E47581}" srcId="{9E07CC8F-2CDE-4700-AFEB-27F56EF0CC0B}" destId="{578CBE2C-622F-4339-A11F-F9F60DBEF0BC}" srcOrd="3" destOrd="0" parTransId="{19E50320-40BA-4F86-94D6-5A880322D8BA}" sibTransId="{575170FB-F3E1-471A-81AA-04577AA5DBDB}"/>
    <dgm:cxn modelId="{0978163C-78A1-4D71-83EC-80E8057B3076}" srcId="{9E07CC8F-2CDE-4700-AFEB-27F56EF0CC0B}" destId="{EC1FB6C4-90C1-4382-85CD-824789E224C6}" srcOrd="0" destOrd="0" parTransId="{5CD7FC32-6E99-40E6-A097-9B767F78F5FB}" sibTransId="{AD79A884-A15D-45F9-8745-751926C71B4F}"/>
    <dgm:cxn modelId="{238F8C9D-56DD-4051-8AD0-680DA16B5D4E}" type="presOf" srcId="{9E07CC8F-2CDE-4700-AFEB-27F56EF0CC0B}" destId="{5CC9DE2C-0FA5-451D-99C9-7CC160C8003E}" srcOrd="0" destOrd="0" presId="urn:microsoft.com/office/officeart/2005/8/layout/vList2"/>
    <dgm:cxn modelId="{7C1BB1FC-9377-4A84-B098-A2C6AA97B2A7}" type="presParOf" srcId="{5CC9DE2C-0FA5-451D-99C9-7CC160C8003E}" destId="{E7840B54-5875-442D-8E1B-7CC2129DC278}" srcOrd="0" destOrd="0" presId="urn:microsoft.com/office/officeart/2005/8/layout/vList2"/>
    <dgm:cxn modelId="{960F63A5-2A9E-49F1-8BC9-32DC23EBBCA9}" type="presParOf" srcId="{5CC9DE2C-0FA5-451D-99C9-7CC160C8003E}" destId="{4AF619CE-EA0E-4E23-BEC0-2082A15D3E07}" srcOrd="1" destOrd="0" presId="urn:microsoft.com/office/officeart/2005/8/layout/vList2"/>
    <dgm:cxn modelId="{C85ECB7B-3F3E-4D1B-8DA4-77B6331C4FAA}" type="presParOf" srcId="{5CC9DE2C-0FA5-451D-99C9-7CC160C8003E}" destId="{E4BC77FC-E3A9-4474-A682-3EBC85F24164}" srcOrd="2" destOrd="0" presId="urn:microsoft.com/office/officeart/2005/8/layout/vList2"/>
    <dgm:cxn modelId="{2F96389D-CAD7-4ED5-ADBE-F1DF9323FED6}" type="presParOf" srcId="{5CC9DE2C-0FA5-451D-99C9-7CC160C8003E}" destId="{A61B93DC-8D99-447E-83BE-2F9506587E08}" srcOrd="3" destOrd="0" presId="urn:microsoft.com/office/officeart/2005/8/layout/vList2"/>
    <dgm:cxn modelId="{E9FCFD3F-4BEA-418D-8E21-578C7CA52B4F}" type="presParOf" srcId="{5CC9DE2C-0FA5-451D-99C9-7CC160C8003E}" destId="{FC0505DD-DA8F-431A-84EF-A162C4E4AFD7}" srcOrd="4" destOrd="0" presId="urn:microsoft.com/office/officeart/2005/8/layout/vList2"/>
    <dgm:cxn modelId="{F983157B-E213-42A2-A8FF-5EC1B4A427DD}" type="presParOf" srcId="{5CC9DE2C-0FA5-451D-99C9-7CC160C8003E}" destId="{94FA38D1-F25A-48BA-AFA7-B3D8098E8D3C}" srcOrd="5" destOrd="0" presId="urn:microsoft.com/office/officeart/2005/8/layout/vList2"/>
    <dgm:cxn modelId="{6320444C-69F1-4671-AE7F-AA4CEB6C69E8}" type="presParOf" srcId="{5CC9DE2C-0FA5-451D-99C9-7CC160C8003E}" destId="{C26E9E6E-E32F-4A0C-A5DB-21EC1D16808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A47FFB-30F5-424A-9486-9F2E330BA36F}" type="datetimeFigureOut">
              <a:rPr lang="es-AR" smtClean="0"/>
              <a:pPr/>
              <a:t>7/4/2022</a:t>
            </a:fld>
            <a:endParaRPr lang="es-AR"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B11BDD-8B55-4E49-914B-FFE43B342496}" type="slidenum">
              <a:rPr lang="es-AR" smtClean="0"/>
              <a:pPr/>
              <a:t>‹Nº›</a:t>
            </a:fld>
            <a:endParaRPr lang="es-AR" dirty="0"/>
          </a:p>
        </p:txBody>
      </p:sp>
    </p:spTree>
    <p:extLst>
      <p:ext uri="{BB962C8B-B14F-4D97-AF65-F5344CB8AC3E}">
        <p14:creationId xmlns:p14="http://schemas.microsoft.com/office/powerpoint/2010/main" val="1416399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0B0B5E-8239-489B-A219-889C27057A46}" type="datetimeFigureOut">
              <a:rPr lang="es-AR" smtClean="0"/>
              <a:pPr/>
              <a:t>7/4/2022</a:t>
            </a:fld>
            <a:endParaRPr lang="es-A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0265C-5653-4572-997C-F475822D9466}" type="slidenum">
              <a:rPr lang="es-AR" smtClean="0"/>
              <a:pPr/>
              <a:t>‹Nº›</a:t>
            </a:fld>
            <a:endParaRPr lang="es-AR" dirty="0"/>
          </a:p>
        </p:txBody>
      </p:sp>
    </p:spTree>
    <p:extLst>
      <p:ext uri="{BB962C8B-B14F-4D97-AF65-F5344CB8AC3E}">
        <p14:creationId xmlns:p14="http://schemas.microsoft.com/office/powerpoint/2010/main" val="32406711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FC10265C-5653-4572-997C-F475822D9466}" type="slidenum">
              <a:rPr lang="es-AR" smtClean="0"/>
              <a:pPr/>
              <a:t>8</a:t>
            </a:fld>
            <a:endParaRPr lang="es-AR" dirty="0"/>
          </a:p>
        </p:txBody>
      </p:sp>
    </p:spTree>
    <p:extLst>
      <p:ext uri="{BB962C8B-B14F-4D97-AF65-F5344CB8AC3E}">
        <p14:creationId xmlns:p14="http://schemas.microsoft.com/office/powerpoint/2010/main" val="2556399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FC10265C-5653-4572-997C-F475822D9466}" type="slidenum">
              <a:rPr lang="es-AR" smtClean="0"/>
              <a:pPr/>
              <a:t>15</a:t>
            </a:fld>
            <a:endParaRPr lang="es-AR" dirty="0"/>
          </a:p>
        </p:txBody>
      </p:sp>
    </p:spTree>
    <p:extLst>
      <p:ext uri="{BB962C8B-B14F-4D97-AF65-F5344CB8AC3E}">
        <p14:creationId xmlns:p14="http://schemas.microsoft.com/office/powerpoint/2010/main" val="10256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BD7753D6-8B63-49D0-840A-4C2DA41E89E1}" type="datetime1">
              <a:rPr lang="es-AR" smtClean="0"/>
              <a:t>7/4/2022</a:t>
            </a:fld>
            <a:endParaRPr lang="es-AR" dirty="0"/>
          </a:p>
        </p:txBody>
      </p:sp>
      <p:sp>
        <p:nvSpPr>
          <p:cNvPr id="5" name="4 Marcador de pie de página"/>
          <p:cNvSpPr>
            <a:spLocks noGrp="1"/>
          </p:cNvSpPr>
          <p:nvPr>
            <p:ph type="ftr" sz="quarter" idx="11"/>
          </p:nvPr>
        </p:nvSpPr>
        <p:spPr/>
        <p:txBody>
          <a:bodyPr/>
          <a:lstStyle/>
          <a:p>
            <a:r>
              <a:rPr lang="es-AR" dirty="0"/>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64242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6C8A2925-E927-486B-8646-2DC48B23ECC9}" type="datetime1">
              <a:rPr lang="es-AR" smtClean="0"/>
              <a:t>7/4/2022</a:t>
            </a:fld>
            <a:endParaRPr lang="es-AR" dirty="0"/>
          </a:p>
        </p:txBody>
      </p:sp>
      <p:sp>
        <p:nvSpPr>
          <p:cNvPr id="5" name="4 Marcador de pie de página"/>
          <p:cNvSpPr>
            <a:spLocks noGrp="1"/>
          </p:cNvSpPr>
          <p:nvPr>
            <p:ph type="ftr" sz="quarter" idx="11"/>
          </p:nvPr>
        </p:nvSpPr>
        <p:spPr/>
        <p:txBody>
          <a:bodyPr/>
          <a:lstStyle/>
          <a:p>
            <a:r>
              <a:rPr lang="es-AR" dirty="0"/>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377070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2"/>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42"/>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DC67B76-C5BB-4545-A52C-ABC12672D89B}" type="datetime1">
              <a:rPr lang="es-AR" smtClean="0"/>
              <a:t>7/4/2022</a:t>
            </a:fld>
            <a:endParaRPr lang="es-AR" dirty="0"/>
          </a:p>
        </p:txBody>
      </p:sp>
      <p:sp>
        <p:nvSpPr>
          <p:cNvPr id="5" name="4 Marcador de pie de página"/>
          <p:cNvSpPr>
            <a:spLocks noGrp="1"/>
          </p:cNvSpPr>
          <p:nvPr>
            <p:ph type="ftr" sz="quarter" idx="11"/>
          </p:nvPr>
        </p:nvSpPr>
        <p:spPr/>
        <p:txBody>
          <a:bodyPr/>
          <a:lstStyle/>
          <a:p>
            <a:r>
              <a:rPr lang="es-AR" dirty="0"/>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2312115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BD7753D6-8B63-49D0-840A-4C2DA41E89E1}"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664193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95A9801-75DD-493A-9291-BDDCABC6FBFF}"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2326403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4"/>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904A140-845A-4272-81B6-292180D7623B}"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1208704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1D220AE0-3A52-4257-9211-BB8A43359A7A}" type="datetime1">
              <a:rPr lang="es-AR" smtClean="0">
                <a:solidFill>
                  <a:prstClr val="black">
                    <a:tint val="75000"/>
                  </a:prstClr>
                </a:solidFill>
              </a:rPr>
              <a:pPr/>
              <a:t>7/4/2022</a:t>
            </a:fld>
            <a:endParaRPr lang="es-AR"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2568668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42A1FC3B-5475-470E-B4D0-8CC5CCA7F85F}" type="datetime1">
              <a:rPr lang="es-AR" smtClean="0">
                <a:solidFill>
                  <a:prstClr val="black">
                    <a:tint val="75000"/>
                  </a:prstClr>
                </a:solidFill>
              </a:rPr>
              <a:pPr/>
              <a:t>7/4/2022</a:t>
            </a:fld>
            <a:endParaRPr lang="es-AR" dirty="0">
              <a:solidFill>
                <a:prstClr val="black">
                  <a:tint val="75000"/>
                </a:prstClr>
              </a:solidFill>
            </a:endParaRPr>
          </a:p>
        </p:txBody>
      </p:sp>
      <p:sp>
        <p:nvSpPr>
          <p:cNvPr id="8" name="7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9" name="8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1835973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C69B32BA-ECBB-4BCE-A4C2-87D373681B09}" type="datetime1">
              <a:rPr lang="es-AR" smtClean="0">
                <a:solidFill>
                  <a:prstClr val="black">
                    <a:tint val="75000"/>
                  </a:prstClr>
                </a:solidFill>
              </a:rPr>
              <a:pPr/>
              <a:t>7/4/2022</a:t>
            </a:fld>
            <a:endParaRPr lang="es-AR" dirty="0">
              <a:solidFill>
                <a:prstClr val="black">
                  <a:tint val="75000"/>
                </a:prstClr>
              </a:solidFill>
            </a:endParaRPr>
          </a:p>
        </p:txBody>
      </p:sp>
      <p:sp>
        <p:nvSpPr>
          <p:cNvPr id="4" name="3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5" name="4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816982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BA05AD-AABF-4BD7-B19E-78D5DA9A8631}" type="datetime1">
              <a:rPr lang="es-AR" smtClean="0">
                <a:solidFill>
                  <a:prstClr val="black">
                    <a:tint val="75000"/>
                  </a:prstClr>
                </a:solidFill>
              </a:rPr>
              <a:pPr/>
              <a:t>7/4/2022</a:t>
            </a:fld>
            <a:endParaRPr lang="es-AR" dirty="0">
              <a:solidFill>
                <a:prstClr val="black">
                  <a:tint val="75000"/>
                </a:prstClr>
              </a:solidFill>
            </a:endParaRPr>
          </a:p>
        </p:txBody>
      </p:sp>
      <p:sp>
        <p:nvSpPr>
          <p:cNvPr id="3" name="2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4" name="3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4136730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B8A164C-24F6-4C82-BC8D-4AF30A6BAB96}" type="datetime1">
              <a:rPr lang="es-AR" smtClean="0">
                <a:solidFill>
                  <a:prstClr val="black">
                    <a:tint val="75000"/>
                  </a:prstClr>
                </a:solidFill>
              </a:rPr>
              <a:pPr/>
              <a:t>7/4/2022</a:t>
            </a:fld>
            <a:endParaRPr lang="es-AR"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425539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95A9801-75DD-493A-9291-BDDCABC6FBFF}" type="datetime1">
              <a:rPr lang="es-AR" smtClean="0"/>
              <a:t>7/4/2022</a:t>
            </a:fld>
            <a:endParaRPr lang="es-AR" dirty="0"/>
          </a:p>
        </p:txBody>
      </p:sp>
      <p:sp>
        <p:nvSpPr>
          <p:cNvPr id="5" name="4 Marcador de pie de página"/>
          <p:cNvSpPr>
            <a:spLocks noGrp="1"/>
          </p:cNvSpPr>
          <p:nvPr>
            <p:ph type="ftr" sz="quarter" idx="11"/>
          </p:nvPr>
        </p:nvSpPr>
        <p:spPr/>
        <p:txBody>
          <a:bodyPr/>
          <a:lstStyle/>
          <a:p>
            <a:r>
              <a:rPr lang="es-AR" dirty="0"/>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871315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68EF545-7280-44A4-B694-BE5D496A1EBD}" type="datetime1">
              <a:rPr lang="es-AR" smtClean="0">
                <a:solidFill>
                  <a:prstClr val="black">
                    <a:tint val="75000"/>
                  </a:prstClr>
                </a:solidFill>
              </a:rPr>
              <a:pPr/>
              <a:t>7/4/2022</a:t>
            </a:fld>
            <a:endParaRPr lang="es-AR"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68869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6C8A2925-E927-486B-8646-2DC48B23ECC9}"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4248471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2"/>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42"/>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DC67B76-C5BB-4545-A52C-ABC12672D89B}"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330940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BD7753D6-8B63-49D0-840A-4C2DA41E89E1}"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886344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95A9801-75DD-493A-9291-BDDCABC6FBFF}"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1616799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4"/>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904A140-845A-4272-81B6-292180D7623B}"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362618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1D220AE0-3A52-4257-9211-BB8A43359A7A}" type="datetime1">
              <a:rPr lang="es-AR" smtClean="0">
                <a:solidFill>
                  <a:prstClr val="black">
                    <a:tint val="75000"/>
                  </a:prstClr>
                </a:solidFill>
              </a:rPr>
              <a:pPr/>
              <a:t>7/4/2022</a:t>
            </a:fld>
            <a:endParaRPr lang="es-AR"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2165773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42A1FC3B-5475-470E-B4D0-8CC5CCA7F85F}" type="datetime1">
              <a:rPr lang="es-AR" smtClean="0">
                <a:solidFill>
                  <a:prstClr val="black">
                    <a:tint val="75000"/>
                  </a:prstClr>
                </a:solidFill>
              </a:rPr>
              <a:pPr/>
              <a:t>7/4/2022</a:t>
            </a:fld>
            <a:endParaRPr lang="es-AR" dirty="0">
              <a:solidFill>
                <a:prstClr val="black">
                  <a:tint val="75000"/>
                </a:prstClr>
              </a:solidFill>
            </a:endParaRPr>
          </a:p>
        </p:txBody>
      </p:sp>
      <p:sp>
        <p:nvSpPr>
          <p:cNvPr id="8" name="7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9" name="8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9628421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C69B32BA-ECBB-4BCE-A4C2-87D373681B09}" type="datetime1">
              <a:rPr lang="es-AR" smtClean="0">
                <a:solidFill>
                  <a:prstClr val="black">
                    <a:tint val="75000"/>
                  </a:prstClr>
                </a:solidFill>
              </a:rPr>
              <a:pPr/>
              <a:t>7/4/2022</a:t>
            </a:fld>
            <a:endParaRPr lang="es-AR" dirty="0">
              <a:solidFill>
                <a:prstClr val="black">
                  <a:tint val="75000"/>
                </a:prstClr>
              </a:solidFill>
            </a:endParaRPr>
          </a:p>
        </p:txBody>
      </p:sp>
      <p:sp>
        <p:nvSpPr>
          <p:cNvPr id="4" name="3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5" name="4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3611877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BA05AD-AABF-4BD7-B19E-78D5DA9A8631}" type="datetime1">
              <a:rPr lang="es-AR" smtClean="0">
                <a:solidFill>
                  <a:prstClr val="black">
                    <a:tint val="75000"/>
                  </a:prstClr>
                </a:solidFill>
              </a:rPr>
              <a:pPr/>
              <a:t>7/4/2022</a:t>
            </a:fld>
            <a:endParaRPr lang="es-AR" dirty="0">
              <a:solidFill>
                <a:prstClr val="black">
                  <a:tint val="75000"/>
                </a:prstClr>
              </a:solidFill>
            </a:endParaRPr>
          </a:p>
        </p:txBody>
      </p:sp>
      <p:sp>
        <p:nvSpPr>
          <p:cNvPr id="3" name="2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4" name="3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97305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4"/>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904A140-845A-4272-81B6-292180D7623B}" type="datetime1">
              <a:rPr lang="es-AR" smtClean="0"/>
              <a:t>7/4/2022</a:t>
            </a:fld>
            <a:endParaRPr lang="es-AR" dirty="0"/>
          </a:p>
        </p:txBody>
      </p:sp>
      <p:sp>
        <p:nvSpPr>
          <p:cNvPr id="5" name="4 Marcador de pie de página"/>
          <p:cNvSpPr>
            <a:spLocks noGrp="1"/>
          </p:cNvSpPr>
          <p:nvPr>
            <p:ph type="ftr" sz="quarter" idx="11"/>
          </p:nvPr>
        </p:nvSpPr>
        <p:spPr/>
        <p:txBody>
          <a:bodyPr/>
          <a:lstStyle/>
          <a:p>
            <a:r>
              <a:rPr lang="es-AR" dirty="0"/>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41937309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B8A164C-24F6-4C82-BC8D-4AF30A6BAB96}" type="datetime1">
              <a:rPr lang="es-AR" smtClean="0">
                <a:solidFill>
                  <a:prstClr val="black">
                    <a:tint val="75000"/>
                  </a:prstClr>
                </a:solidFill>
              </a:rPr>
              <a:pPr/>
              <a:t>7/4/2022</a:t>
            </a:fld>
            <a:endParaRPr lang="es-AR"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22702670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68EF545-7280-44A4-B694-BE5D496A1EBD}" type="datetime1">
              <a:rPr lang="es-AR" smtClean="0">
                <a:solidFill>
                  <a:prstClr val="black">
                    <a:tint val="75000"/>
                  </a:prstClr>
                </a:solidFill>
              </a:rPr>
              <a:pPr/>
              <a:t>7/4/2022</a:t>
            </a:fld>
            <a:endParaRPr lang="es-AR"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4115679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6C8A2925-E927-486B-8646-2DC48B23ECC9}"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12770415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2"/>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42"/>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5DC67B76-C5BB-4545-A52C-ABC12672D89B}"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12"/>
          </p:nvPr>
        </p:nvSpPr>
        <p:spPr/>
        <p:txBody>
          <a:body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152051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1D220AE0-3A52-4257-9211-BB8A43359A7A}" type="datetime1">
              <a:rPr lang="es-AR" smtClean="0"/>
              <a:t>7/4/2022</a:t>
            </a:fld>
            <a:endParaRPr lang="es-AR" dirty="0"/>
          </a:p>
        </p:txBody>
      </p:sp>
      <p:sp>
        <p:nvSpPr>
          <p:cNvPr id="6" name="5 Marcador de pie de página"/>
          <p:cNvSpPr>
            <a:spLocks noGrp="1"/>
          </p:cNvSpPr>
          <p:nvPr>
            <p:ph type="ftr" sz="quarter" idx="11"/>
          </p:nvPr>
        </p:nvSpPr>
        <p:spPr/>
        <p:txBody>
          <a:bodyPr/>
          <a:lstStyle/>
          <a:p>
            <a:r>
              <a:rPr lang="es-AR" dirty="0"/>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411456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42A1FC3B-5475-470E-B4D0-8CC5CCA7F85F}" type="datetime1">
              <a:rPr lang="es-AR" smtClean="0"/>
              <a:t>7/4/2022</a:t>
            </a:fld>
            <a:endParaRPr lang="es-AR" dirty="0"/>
          </a:p>
        </p:txBody>
      </p:sp>
      <p:sp>
        <p:nvSpPr>
          <p:cNvPr id="8" name="7 Marcador de pie de página"/>
          <p:cNvSpPr>
            <a:spLocks noGrp="1"/>
          </p:cNvSpPr>
          <p:nvPr>
            <p:ph type="ftr" sz="quarter" idx="11"/>
          </p:nvPr>
        </p:nvSpPr>
        <p:spPr/>
        <p:txBody>
          <a:bodyPr/>
          <a:lstStyle/>
          <a:p>
            <a:r>
              <a:rPr lang="es-AR" dirty="0"/>
              <a:t>Eduardo Lantella - elantella@gmail.com</a:t>
            </a:r>
          </a:p>
        </p:txBody>
      </p:sp>
      <p:sp>
        <p:nvSpPr>
          <p:cNvPr id="9" name="8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127686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C69B32BA-ECBB-4BCE-A4C2-87D373681B09}" type="datetime1">
              <a:rPr lang="es-AR" smtClean="0"/>
              <a:t>7/4/2022</a:t>
            </a:fld>
            <a:endParaRPr lang="es-AR" dirty="0"/>
          </a:p>
        </p:txBody>
      </p:sp>
      <p:sp>
        <p:nvSpPr>
          <p:cNvPr id="4" name="3 Marcador de pie de página"/>
          <p:cNvSpPr>
            <a:spLocks noGrp="1"/>
          </p:cNvSpPr>
          <p:nvPr>
            <p:ph type="ftr" sz="quarter" idx="11"/>
          </p:nvPr>
        </p:nvSpPr>
        <p:spPr/>
        <p:txBody>
          <a:bodyPr/>
          <a:lstStyle/>
          <a:p>
            <a:r>
              <a:rPr lang="es-AR" dirty="0"/>
              <a:t>Eduardo Lantella - elantella@gmail.com</a:t>
            </a:r>
          </a:p>
        </p:txBody>
      </p:sp>
      <p:sp>
        <p:nvSpPr>
          <p:cNvPr id="5" name="4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276356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BA05AD-AABF-4BD7-B19E-78D5DA9A8631}" type="datetime1">
              <a:rPr lang="es-AR" smtClean="0"/>
              <a:t>7/4/2022</a:t>
            </a:fld>
            <a:endParaRPr lang="es-AR" dirty="0"/>
          </a:p>
        </p:txBody>
      </p:sp>
      <p:sp>
        <p:nvSpPr>
          <p:cNvPr id="3" name="2 Marcador de pie de página"/>
          <p:cNvSpPr>
            <a:spLocks noGrp="1"/>
          </p:cNvSpPr>
          <p:nvPr>
            <p:ph type="ftr" sz="quarter" idx="11"/>
          </p:nvPr>
        </p:nvSpPr>
        <p:spPr/>
        <p:txBody>
          <a:bodyPr/>
          <a:lstStyle/>
          <a:p>
            <a:r>
              <a:rPr lang="es-AR" dirty="0"/>
              <a:t>Eduardo Lantella - elantella@gmail.com</a:t>
            </a:r>
          </a:p>
        </p:txBody>
      </p:sp>
      <p:sp>
        <p:nvSpPr>
          <p:cNvPr id="4" name="3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248768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B8A164C-24F6-4C82-BC8D-4AF30A6BAB96}" type="datetime1">
              <a:rPr lang="es-AR" smtClean="0"/>
              <a:t>7/4/2022</a:t>
            </a:fld>
            <a:endParaRPr lang="es-AR" dirty="0"/>
          </a:p>
        </p:txBody>
      </p:sp>
      <p:sp>
        <p:nvSpPr>
          <p:cNvPr id="6" name="5 Marcador de pie de página"/>
          <p:cNvSpPr>
            <a:spLocks noGrp="1"/>
          </p:cNvSpPr>
          <p:nvPr>
            <p:ph type="ftr" sz="quarter" idx="11"/>
          </p:nvPr>
        </p:nvSpPr>
        <p:spPr/>
        <p:txBody>
          <a:bodyPr/>
          <a:lstStyle/>
          <a:p>
            <a:r>
              <a:rPr lang="es-AR" dirty="0"/>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1717279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68EF545-7280-44A4-B694-BE5D496A1EBD}" type="datetime1">
              <a:rPr lang="es-AR" smtClean="0"/>
              <a:t>7/4/2022</a:t>
            </a:fld>
            <a:endParaRPr lang="es-AR" dirty="0"/>
          </a:p>
        </p:txBody>
      </p:sp>
      <p:sp>
        <p:nvSpPr>
          <p:cNvPr id="6" name="5 Marcador de pie de página"/>
          <p:cNvSpPr>
            <a:spLocks noGrp="1"/>
          </p:cNvSpPr>
          <p:nvPr>
            <p:ph type="ftr" sz="quarter" idx="11"/>
          </p:nvPr>
        </p:nvSpPr>
        <p:spPr/>
        <p:txBody>
          <a:bodyPr/>
          <a:lstStyle/>
          <a:p>
            <a:r>
              <a:rPr lang="es-AR" dirty="0"/>
              <a:t>Eduardo Lantella - elantella@gmail.com</a:t>
            </a:r>
          </a:p>
        </p:txBody>
      </p:sp>
      <p:sp>
        <p:nvSpPr>
          <p:cNvPr id="7" name="6 Marcador de número de diapositiva"/>
          <p:cNvSpPr>
            <a:spLocks noGrp="1"/>
          </p:cNvSpPr>
          <p:nvPr>
            <p:ph type="sldNum" sz="quarter" idx="12"/>
          </p:nvPr>
        </p:nvSpPr>
        <p:spPr/>
        <p:txBody>
          <a:body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406346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4CADC-71C7-4734-AC6E-2208DB20E900}" type="datetime1">
              <a:rPr lang="es-AR" smtClean="0"/>
              <a:t>7/4/2022</a:t>
            </a:fld>
            <a:endParaRPr lang="es-AR" dirty="0"/>
          </a:p>
        </p:txBody>
      </p:sp>
      <p:sp>
        <p:nvSpPr>
          <p:cNvPr id="5" name="4 Marcador de pie de página"/>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AR" dirty="0"/>
              <a:t>Eduardo Lantella - elantella@gmail.com</a:t>
            </a:r>
          </a:p>
        </p:txBody>
      </p:sp>
      <p:sp>
        <p:nvSpPr>
          <p:cNvPr id="6" name="5 Marcador de número de diapositiva"/>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8FEFB-AFFF-405B-AB18-6A17C2B91DE3}" type="slidenum">
              <a:rPr lang="es-AR" smtClean="0"/>
              <a:pPr/>
              <a:t>‹Nº›</a:t>
            </a:fld>
            <a:endParaRPr lang="es-AR" dirty="0"/>
          </a:p>
        </p:txBody>
      </p:sp>
    </p:spTree>
    <p:extLst>
      <p:ext uri="{BB962C8B-B14F-4D97-AF65-F5344CB8AC3E}">
        <p14:creationId xmlns:p14="http://schemas.microsoft.com/office/powerpoint/2010/main" val="4908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4CADC-71C7-4734-AC6E-2208DB20E900}"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87970264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4CADC-71C7-4734-AC6E-2208DB20E900}" type="datetime1">
              <a:rPr lang="es-AR" smtClean="0">
                <a:solidFill>
                  <a:prstClr val="black">
                    <a:tint val="75000"/>
                  </a:prstClr>
                </a:solidFill>
              </a:rPr>
              <a:pPr/>
              <a:t>7/4/2022</a:t>
            </a:fld>
            <a:endParaRPr lang="es-AR" dirty="0">
              <a:solidFill>
                <a:prstClr val="black">
                  <a:tint val="75000"/>
                </a:prstClr>
              </a:solidFill>
            </a:endParaRPr>
          </a:p>
        </p:txBody>
      </p:sp>
      <p:sp>
        <p:nvSpPr>
          <p:cNvPr id="5" name="4 Marcador de pie de página"/>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AR" dirty="0">
                <a:solidFill>
                  <a:prstClr val="black">
                    <a:tint val="75000"/>
                  </a:prstClr>
                </a:solidFill>
              </a:rPr>
              <a:t>Eduardo Lantella - elantella@gmail.com</a:t>
            </a:r>
          </a:p>
        </p:txBody>
      </p:sp>
      <p:sp>
        <p:nvSpPr>
          <p:cNvPr id="6" name="5 Marcador de número de diapositiva"/>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8FEFB-AFFF-405B-AB18-6A17C2B91DE3}" type="slidenum">
              <a:rPr lang="es-AR" smtClean="0">
                <a:solidFill>
                  <a:prstClr val="black">
                    <a:tint val="75000"/>
                  </a:prstClr>
                </a:solidFill>
              </a:rPr>
              <a:pPr/>
              <a:t>‹Nº›</a:t>
            </a:fld>
            <a:endParaRPr lang="es-AR" dirty="0">
              <a:solidFill>
                <a:prstClr val="black">
                  <a:tint val="75000"/>
                </a:prstClr>
              </a:solidFill>
            </a:endParaRPr>
          </a:p>
        </p:txBody>
      </p:sp>
    </p:spTree>
    <p:extLst>
      <p:ext uri="{BB962C8B-B14F-4D97-AF65-F5344CB8AC3E}">
        <p14:creationId xmlns:p14="http://schemas.microsoft.com/office/powerpoint/2010/main" val="271100474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2D2B266D-3625-4584-A5C3-7D3F672CFF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0">
            <a:extLst>
              <a:ext uri="{FF2B5EF4-FFF2-40B4-BE49-F238E27FC236}">
                <a16:creationId xmlns:a16="http://schemas.microsoft.com/office/drawing/2014/main" xmlns="" id="{C463B99A-73EE-4FBB-B7C4-F9F9BCC25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2">
            <a:extLst>
              <a:ext uri="{FF2B5EF4-FFF2-40B4-BE49-F238E27FC236}">
                <a16:creationId xmlns:a16="http://schemas.microsoft.com/office/drawing/2014/main" xmlns="" id="{A5D2A5D1-BA0D-47D3-B051-DA7743C46E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Imagen 4">
            <a:extLst>
              <a:ext uri="{FF2B5EF4-FFF2-40B4-BE49-F238E27FC236}">
                <a16:creationId xmlns:a16="http://schemas.microsoft.com/office/drawing/2014/main" xmlns="" id="{F6B7CCB6-5C00-44B5-B4EF-CF731C6599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731" y="476673"/>
            <a:ext cx="4536504" cy="4536504"/>
          </a:xfrm>
          <a:prstGeom prst="rect">
            <a:avLst/>
          </a:prstGeom>
        </p:spPr>
      </p:pic>
      <p:sp>
        <p:nvSpPr>
          <p:cNvPr id="2" name="Marcador de pie de página 1">
            <a:extLst>
              <a:ext uri="{FF2B5EF4-FFF2-40B4-BE49-F238E27FC236}">
                <a16:creationId xmlns:a16="http://schemas.microsoft.com/office/drawing/2014/main" xmlns="" id="{EC245FF4-8864-4FB9-94CD-00B1A83B4CCF}"/>
              </a:ext>
            </a:extLst>
          </p:cNvPr>
          <p:cNvSpPr>
            <a:spLocks noGrp="1"/>
          </p:cNvSpPr>
          <p:nvPr>
            <p:ph type="ftr" sz="quarter" idx="11"/>
          </p:nvPr>
        </p:nvSpPr>
        <p:spPr>
          <a:xfrm>
            <a:off x="3028950" y="6356350"/>
            <a:ext cx="3086100" cy="365125"/>
          </a:xfrm>
        </p:spPr>
        <p:txBody>
          <a:bodyPr>
            <a:normAutofit/>
          </a:bodyPr>
          <a:lstStyle/>
          <a:p>
            <a:pPr>
              <a:spcAft>
                <a:spcPts val="600"/>
              </a:spcAft>
            </a:pPr>
            <a:r>
              <a:rPr lang="es-AR" dirty="0">
                <a:solidFill>
                  <a:srgbClr val="FFFFFF"/>
                </a:solidFill>
              </a:rPr>
              <a:t>Eduardo Lantella - elantella@gmail.com</a:t>
            </a:r>
          </a:p>
        </p:txBody>
      </p:sp>
      <p:sp>
        <p:nvSpPr>
          <p:cNvPr id="3" name="Marcador de número de diapositiva 2">
            <a:extLst>
              <a:ext uri="{FF2B5EF4-FFF2-40B4-BE49-F238E27FC236}">
                <a16:creationId xmlns:a16="http://schemas.microsoft.com/office/drawing/2014/main" xmlns="" id="{0584216D-21D8-41FB-B59E-B2E0CEDB8143}"/>
              </a:ext>
            </a:extLst>
          </p:cNvPr>
          <p:cNvSpPr>
            <a:spLocks noGrp="1"/>
          </p:cNvSpPr>
          <p:nvPr>
            <p:ph type="sldNum" sz="quarter" idx="12"/>
          </p:nvPr>
        </p:nvSpPr>
        <p:spPr>
          <a:xfrm>
            <a:off x="6457950" y="6356350"/>
            <a:ext cx="2057400" cy="365125"/>
          </a:xfrm>
        </p:spPr>
        <p:txBody>
          <a:bodyPr>
            <a:normAutofit/>
          </a:bodyPr>
          <a:lstStyle/>
          <a:p>
            <a:pPr>
              <a:spcAft>
                <a:spcPts val="600"/>
              </a:spcAft>
            </a:pPr>
            <a:fld id="{1068FEFB-AFFF-405B-AB18-6A17C2B91DE3}" type="slidenum">
              <a:rPr lang="es-AR">
                <a:solidFill>
                  <a:srgbClr val="FFFFFF"/>
                </a:solidFill>
              </a:rPr>
              <a:pPr>
                <a:spcAft>
                  <a:spcPts val="600"/>
                </a:spcAft>
              </a:pPr>
              <a:t>1</a:t>
            </a:fld>
            <a:endParaRPr lang="es-AR" dirty="0">
              <a:solidFill>
                <a:srgbClr val="FFFFFF"/>
              </a:solidFill>
            </a:endParaRPr>
          </a:p>
        </p:txBody>
      </p:sp>
      <p:sp>
        <p:nvSpPr>
          <p:cNvPr id="5" name="4 CuadroTexto"/>
          <p:cNvSpPr txBox="1"/>
          <p:nvPr/>
        </p:nvSpPr>
        <p:spPr>
          <a:xfrm>
            <a:off x="2267744" y="5445224"/>
            <a:ext cx="4248472" cy="369332"/>
          </a:xfrm>
          <a:prstGeom prst="rect">
            <a:avLst/>
          </a:prstGeom>
          <a:solidFill>
            <a:srgbClr val="002060"/>
          </a:solidFill>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s-AR" dirty="0" smtClean="0">
                <a:latin typeface="Berlin Sans FB" pitchFamily="34" charset="0"/>
              </a:rPr>
              <a:t>Eduardo </a:t>
            </a:r>
            <a:r>
              <a:rPr lang="es-AR" dirty="0" err="1" smtClean="0">
                <a:latin typeface="Berlin Sans FB" pitchFamily="34" charset="0"/>
              </a:rPr>
              <a:t>Lantella</a:t>
            </a:r>
            <a:endParaRPr lang="es-AR" dirty="0">
              <a:latin typeface="Berlin Sans FB" pitchFamily="34" charset="0"/>
            </a:endParaRPr>
          </a:p>
        </p:txBody>
      </p:sp>
    </p:spTree>
    <p:extLst>
      <p:ext uri="{BB962C8B-B14F-4D97-AF65-F5344CB8AC3E}">
        <p14:creationId xmlns:p14="http://schemas.microsoft.com/office/powerpoint/2010/main" val="3787989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xmlns=""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439858" y="1683756"/>
            <a:ext cx="2336449" cy="2396359"/>
          </a:xfrm>
        </p:spPr>
        <p:style>
          <a:lnRef idx="3">
            <a:schemeClr val="lt1"/>
          </a:lnRef>
          <a:fillRef idx="1">
            <a:schemeClr val="accent1"/>
          </a:fillRef>
          <a:effectRef idx="1">
            <a:schemeClr val="accent1"/>
          </a:effectRef>
          <a:fontRef idx="minor">
            <a:schemeClr val="lt1"/>
          </a:fontRef>
        </p:style>
        <p:txBody>
          <a:bodyPr anchor="b">
            <a:normAutofit/>
          </a:bodyPr>
          <a:lstStyle/>
          <a:p>
            <a:pPr algn="r">
              <a:lnSpc>
                <a:spcPct val="90000"/>
              </a:lnSpc>
            </a:pPr>
            <a:r>
              <a:rPr lang="es-AR" sz="3000" dirty="0">
                <a:solidFill>
                  <a:srgbClr val="FFFFFF"/>
                </a:solidFill>
              </a:rPr>
              <a:t>Trámites que puede iniciar el trabajador sin patrocinio letrado</a:t>
            </a:r>
          </a:p>
        </p:txBody>
      </p:sp>
      <p:sp>
        <p:nvSpPr>
          <p:cNvPr id="4" name="3 Marcador de pie de página"/>
          <p:cNvSpPr>
            <a:spLocks noGrp="1"/>
          </p:cNvSpPr>
          <p:nvPr>
            <p:ph type="ftr" sz="quarter" idx="11"/>
          </p:nvPr>
        </p:nvSpPr>
        <p:spPr>
          <a:xfrm rot="5400000">
            <a:off x="-1371600" y="1984248"/>
            <a:ext cx="3086100" cy="365125"/>
          </a:xfrm>
        </p:spPr>
        <p:txBody>
          <a:bodyPr>
            <a:normAutofit/>
          </a:bodyPr>
          <a:lstStyle/>
          <a:p>
            <a:pPr algn="l">
              <a:spcAft>
                <a:spcPts val="600"/>
              </a:spcAft>
            </a:pPr>
            <a:r>
              <a:rPr lang="es-AR" sz="1000" dirty="0">
                <a:solidFill>
                  <a:srgbClr val="FFFFFF"/>
                </a:solidFill>
              </a:rPr>
              <a:t>Eduardo Lantella - elantella@gmail.com</a:t>
            </a:r>
          </a:p>
        </p:txBody>
      </p:sp>
      <p:sp>
        <p:nvSpPr>
          <p:cNvPr id="5" name="4 Marcador de número de diapositiva"/>
          <p:cNvSpPr>
            <a:spLocks noGrp="1"/>
          </p:cNvSpPr>
          <p:nvPr>
            <p:ph type="sldNum" sz="quarter" idx="12"/>
          </p:nvPr>
        </p:nvSpPr>
        <p:spPr>
          <a:xfrm>
            <a:off x="8778240" y="6455664"/>
            <a:ext cx="336042"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10</a:t>
            </a:fld>
            <a:endParaRPr lang="es-AR" sz="1000" dirty="0">
              <a:solidFill>
                <a:schemeClr val="tx1">
                  <a:lumMod val="50000"/>
                  <a:lumOff val="50000"/>
                </a:schemeClr>
              </a:solidFill>
            </a:endParaRPr>
          </a:p>
        </p:txBody>
      </p:sp>
      <p:graphicFrame>
        <p:nvGraphicFramePr>
          <p:cNvPr id="7" name="2 Marcador de contenido">
            <a:extLst>
              <a:ext uri="{FF2B5EF4-FFF2-40B4-BE49-F238E27FC236}">
                <a16:creationId xmlns:a16="http://schemas.microsoft.com/office/drawing/2014/main" xmlns="" id="{529B5B7C-9621-4005-A120-BB5FA7721FD2}"/>
              </a:ext>
            </a:extLst>
          </p:cNvPr>
          <p:cNvGraphicFramePr>
            <a:graphicFrameLocks noGrp="1"/>
          </p:cNvGraphicFramePr>
          <p:nvPr>
            <p:ph idx="1"/>
            <p:extLst>
              <p:ext uri="{D42A27DB-BD31-4B8C-83A1-F6EECF244321}">
                <p14:modId xmlns:p14="http://schemas.microsoft.com/office/powerpoint/2010/main" val="3851205381"/>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24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xmlns=""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6">
            <a:extLst>
              <a:ext uri="{FF2B5EF4-FFF2-40B4-BE49-F238E27FC236}">
                <a16:creationId xmlns:a16="http://schemas.microsoft.com/office/drawing/2014/main" xmlns=""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7">
            <a:extLst>
              <a:ext uri="{FF2B5EF4-FFF2-40B4-BE49-F238E27FC236}">
                <a16:creationId xmlns:a16="http://schemas.microsoft.com/office/drawing/2014/main" xmlns=""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Shape 33">
            <a:extLst>
              <a:ext uri="{FF2B5EF4-FFF2-40B4-BE49-F238E27FC236}">
                <a16:creationId xmlns:a16="http://schemas.microsoft.com/office/drawing/2014/main" xmlns=""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1 Título"/>
          <p:cNvSpPr>
            <a:spLocks noGrp="1"/>
          </p:cNvSpPr>
          <p:nvPr>
            <p:ph type="title"/>
          </p:nvPr>
        </p:nvSpPr>
        <p:spPr>
          <a:xfrm>
            <a:off x="701154" y="982272"/>
            <a:ext cx="2541314" cy="4560970"/>
          </a:xfrm>
        </p:spPr>
        <p:style>
          <a:lnRef idx="3">
            <a:schemeClr val="lt1"/>
          </a:lnRef>
          <a:fillRef idx="1">
            <a:schemeClr val="accent1"/>
          </a:fillRef>
          <a:effectRef idx="1">
            <a:schemeClr val="accent1"/>
          </a:effectRef>
          <a:fontRef idx="minor">
            <a:schemeClr val="lt1"/>
          </a:fontRef>
        </p:style>
        <p:txBody>
          <a:bodyPr>
            <a:normAutofit/>
          </a:bodyPr>
          <a:lstStyle/>
          <a:p>
            <a:pPr>
              <a:lnSpc>
                <a:spcPct val="90000"/>
              </a:lnSpc>
            </a:pPr>
            <a:r>
              <a:rPr lang="es-AR" sz="2200" dirty="0">
                <a:solidFill>
                  <a:srgbClr val="FFFFFF"/>
                </a:solidFill>
              </a:rPr>
              <a:t>Trámites que puede iniciar el letrado patrocinante desde página de AFIP</a:t>
            </a:r>
            <a:br>
              <a:rPr lang="es-AR" sz="2200" dirty="0">
                <a:solidFill>
                  <a:srgbClr val="FFFFFF"/>
                </a:solidFill>
              </a:rPr>
            </a:br>
            <a:r>
              <a:rPr lang="es-AR" sz="2200" dirty="0">
                <a:solidFill>
                  <a:srgbClr val="FFFFFF"/>
                </a:solidFill>
              </a:rPr>
              <a:t>GENERACIÓN DE EXPEDIENTE MÉDICO ONLINE</a:t>
            </a:r>
            <a:br>
              <a:rPr lang="es-AR" sz="2200" dirty="0">
                <a:solidFill>
                  <a:srgbClr val="FFFFFF"/>
                </a:solidFill>
              </a:rPr>
            </a:br>
            <a:r>
              <a:rPr lang="es-AR" sz="2200" dirty="0">
                <a:solidFill>
                  <a:srgbClr val="FFFFFF"/>
                </a:solidFill>
              </a:rPr>
              <a:t>(AFIP/eServicios/patrocinante/Iniciar un pedido de evaluación en la Comisión Médica)</a:t>
            </a:r>
          </a:p>
        </p:txBody>
      </p:sp>
      <p:sp>
        <p:nvSpPr>
          <p:cNvPr id="36" name="Rectangle 8">
            <a:extLst>
              <a:ext uri="{FF2B5EF4-FFF2-40B4-BE49-F238E27FC236}">
                <a16:creationId xmlns:a16="http://schemas.microsoft.com/office/drawing/2014/main" xmlns=""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 name="2 Marcador de contenido"/>
          <p:cNvSpPr>
            <a:spLocks noGrp="1"/>
          </p:cNvSpPr>
          <p:nvPr>
            <p:ph idx="1"/>
          </p:nvPr>
        </p:nvSpPr>
        <p:spPr>
          <a:xfrm>
            <a:off x="3916396" y="1719618"/>
            <a:ext cx="4461623" cy="4334629"/>
          </a:xfrm>
        </p:spPr>
        <p:style>
          <a:lnRef idx="1">
            <a:schemeClr val="accent1"/>
          </a:lnRef>
          <a:fillRef idx="2">
            <a:schemeClr val="accent1"/>
          </a:fillRef>
          <a:effectRef idx="1">
            <a:schemeClr val="accent1"/>
          </a:effectRef>
          <a:fontRef idx="minor">
            <a:schemeClr val="dk1"/>
          </a:fontRef>
        </p:style>
        <p:txBody>
          <a:bodyPr anchor="ctr">
            <a:normAutofit/>
          </a:bodyPr>
          <a:lstStyle/>
          <a:p>
            <a:pPr marL="514350" indent="-514350">
              <a:buFont typeface="+mj-lt"/>
              <a:buAutoNum type="arabicPeriod"/>
            </a:pPr>
            <a:r>
              <a:rPr lang="es-AR" sz="2100" dirty="0">
                <a:solidFill>
                  <a:srgbClr val="002060"/>
                </a:solidFill>
              </a:rPr>
              <a:t>SILENCIO DE LA ART</a:t>
            </a:r>
            <a:endParaRPr lang="es-AR" sz="2100" dirty="0">
              <a:solidFill>
                <a:srgbClr val="002060"/>
              </a:solidFill>
              <a:cs typeface="Calibri"/>
            </a:endParaRPr>
          </a:p>
          <a:p>
            <a:pPr marL="514350" indent="-514350">
              <a:buFont typeface="+mj-lt"/>
              <a:buAutoNum type="arabicPeriod"/>
            </a:pPr>
            <a:r>
              <a:rPr lang="es-AR" sz="2100" dirty="0">
                <a:solidFill>
                  <a:srgbClr val="002060"/>
                </a:solidFill>
              </a:rPr>
              <a:t>DIVERGENCIA EN EL ALTA MÉDICA</a:t>
            </a:r>
            <a:endParaRPr lang="es-AR" sz="2100" dirty="0">
              <a:solidFill>
                <a:srgbClr val="002060"/>
              </a:solidFill>
              <a:cs typeface="Calibri"/>
            </a:endParaRPr>
          </a:p>
          <a:p>
            <a:pPr marL="514350" indent="-514350">
              <a:buFont typeface="+mj-lt"/>
              <a:buAutoNum type="arabicPeriod"/>
            </a:pPr>
            <a:r>
              <a:rPr lang="es-AR" sz="2100" dirty="0">
                <a:solidFill>
                  <a:srgbClr val="002060"/>
                </a:solidFill>
              </a:rPr>
              <a:t>DIVERGENCIA EN LAS PRESTACIONES</a:t>
            </a:r>
            <a:endParaRPr lang="es-AR" sz="2100" dirty="0">
              <a:solidFill>
                <a:srgbClr val="002060"/>
              </a:solidFill>
              <a:cs typeface="Calibri"/>
            </a:endParaRPr>
          </a:p>
          <a:p>
            <a:pPr marL="514350" indent="-514350">
              <a:buFont typeface="+mj-lt"/>
              <a:buAutoNum type="arabicPeriod"/>
            </a:pPr>
            <a:r>
              <a:rPr lang="es-AR" sz="2100" dirty="0">
                <a:solidFill>
                  <a:srgbClr val="002060"/>
                </a:solidFill>
              </a:rPr>
              <a:t>REINGRESO AL TRATAMIENTO</a:t>
            </a:r>
            <a:endParaRPr lang="es-AR" sz="2100" dirty="0">
              <a:solidFill>
                <a:srgbClr val="002060"/>
              </a:solidFill>
              <a:cs typeface="Calibri"/>
            </a:endParaRPr>
          </a:p>
          <a:p>
            <a:pPr marL="514350" indent="-514350">
              <a:buFont typeface="+mj-lt"/>
              <a:buAutoNum type="arabicPeriod"/>
            </a:pPr>
            <a:r>
              <a:rPr lang="es-AR" sz="2100" dirty="0">
                <a:solidFill>
                  <a:srgbClr val="002060"/>
                </a:solidFill>
              </a:rPr>
              <a:t>DIVERGENCIA EN LA DETERMINACIÓN DE LA INCAPACIDAD</a:t>
            </a:r>
            <a:endParaRPr lang="es-AR" sz="2100" dirty="0">
              <a:solidFill>
                <a:srgbClr val="002060"/>
              </a:solidFill>
              <a:cs typeface="Calibri"/>
            </a:endParaRPr>
          </a:p>
          <a:p>
            <a:pPr marL="514350" indent="-514350">
              <a:buFont typeface="+mj-lt"/>
              <a:buAutoNum type="arabicPeriod"/>
            </a:pPr>
            <a:r>
              <a:rPr lang="es-ES" sz="2100" dirty="0">
                <a:solidFill>
                  <a:srgbClr val="002060"/>
                </a:solidFill>
              </a:rPr>
              <a:t>SOLICITUD DE RECONOCIMIENTO DE ENFERMEDAD PROFESIONAL CORONAVIRUS</a:t>
            </a:r>
            <a:endParaRPr lang="es-AR" sz="2100" dirty="0">
              <a:solidFill>
                <a:srgbClr val="002060"/>
              </a:solidFill>
            </a:endParaRPr>
          </a:p>
          <a:p>
            <a:pPr marL="514350" indent="-514350">
              <a:buFont typeface="+mj-lt"/>
              <a:buAutoNum type="arabicPeriod"/>
            </a:pPr>
            <a:endParaRPr lang="es-AR" sz="2100" dirty="0">
              <a:solidFill>
                <a:srgbClr val="FEFFFF"/>
              </a:solidFill>
            </a:endParaRPr>
          </a:p>
        </p:txBody>
      </p:sp>
      <p:sp>
        <p:nvSpPr>
          <p:cNvPr id="4" name="3 Marcador de pie de página"/>
          <p:cNvSpPr>
            <a:spLocks noGrp="1"/>
          </p:cNvSpPr>
          <p:nvPr>
            <p:ph type="ftr" sz="quarter" idx="11"/>
          </p:nvPr>
        </p:nvSpPr>
        <p:spPr>
          <a:xfrm>
            <a:off x="596646" y="6382512"/>
            <a:ext cx="5068062" cy="320040"/>
          </a:xfrm>
        </p:spPr>
        <p:txBody>
          <a:bodyPr>
            <a:normAutofit/>
          </a:bodyPr>
          <a:lstStyle/>
          <a:p>
            <a:pPr algn="l">
              <a:spcAft>
                <a:spcPts val="600"/>
              </a:spcAft>
            </a:pPr>
            <a:r>
              <a:rPr lang="es-AR" sz="900" dirty="0"/>
              <a:t>Eduardo Lantella - elantella@gmail.com</a:t>
            </a:r>
          </a:p>
        </p:txBody>
      </p:sp>
      <p:sp>
        <p:nvSpPr>
          <p:cNvPr id="5" name="4 Marcador de número de diapositiva"/>
          <p:cNvSpPr>
            <a:spLocks noGrp="1"/>
          </p:cNvSpPr>
          <p:nvPr>
            <p:ph type="sldNum" sz="quarter" idx="12"/>
          </p:nvPr>
        </p:nvSpPr>
        <p:spPr>
          <a:xfrm>
            <a:off x="8030718" y="6175188"/>
            <a:ext cx="514350" cy="320040"/>
          </a:xfrm>
        </p:spPr>
        <p:txBody>
          <a:bodyPr>
            <a:normAutofit/>
          </a:bodyPr>
          <a:lstStyle/>
          <a:p>
            <a:pPr>
              <a:spcAft>
                <a:spcPts val="600"/>
              </a:spcAft>
            </a:pPr>
            <a:fld id="{1068FEFB-AFFF-405B-AB18-6A17C2B91DE3}" type="slidenum">
              <a:rPr lang="es-AR" sz="900">
                <a:solidFill>
                  <a:srgbClr val="FFFFFF"/>
                </a:solidFill>
              </a:rPr>
              <a:pPr>
                <a:spcAft>
                  <a:spcPts val="600"/>
                </a:spcAft>
              </a:pPr>
              <a:t>11</a:t>
            </a:fld>
            <a:endParaRPr lang="es-AR" sz="900" dirty="0">
              <a:solidFill>
                <a:srgbClr val="FFFFFF"/>
              </a:solidFill>
            </a:endParaRPr>
          </a:p>
        </p:txBody>
      </p:sp>
    </p:spTree>
    <p:extLst>
      <p:ext uri="{BB962C8B-B14F-4D97-AF65-F5344CB8AC3E}">
        <p14:creationId xmlns:p14="http://schemas.microsoft.com/office/powerpoint/2010/main" val="42276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3912768"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1 Título"/>
          <p:cNvSpPr>
            <a:spLocks noGrp="1"/>
          </p:cNvSpPr>
          <p:nvPr>
            <p:ph type="title"/>
          </p:nvPr>
        </p:nvSpPr>
        <p:spPr>
          <a:xfrm>
            <a:off x="156770" y="201890"/>
            <a:ext cx="2981502" cy="2499107"/>
          </a:xfrm>
        </p:spPr>
        <p:style>
          <a:lnRef idx="3">
            <a:schemeClr val="lt1"/>
          </a:lnRef>
          <a:fillRef idx="1">
            <a:schemeClr val="accent1"/>
          </a:fillRef>
          <a:effectRef idx="1">
            <a:schemeClr val="accent1"/>
          </a:effectRef>
          <a:fontRef idx="minor">
            <a:schemeClr val="lt1"/>
          </a:fontRef>
        </p:style>
        <p:txBody>
          <a:bodyPr anchor="t">
            <a:normAutofit/>
          </a:bodyPr>
          <a:lstStyle/>
          <a:p>
            <a:pPr>
              <a:lnSpc>
                <a:spcPct val="90000"/>
              </a:lnSpc>
            </a:pPr>
            <a:r>
              <a:rPr lang="es-AR" sz="3600" b="1" u="sng" dirty="0">
                <a:solidFill>
                  <a:srgbClr val="FFC000"/>
                </a:solidFill>
              </a:rPr>
              <a:t>Trámites que se inician de manera </a:t>
            </a:r>
            <a:r>
              <a:rPr lang="es-AR" sz="3600" b="1" u="sng" dirty="0" smtClean="0">
                <a:solidFill>
                  <a:srgbClr val="FFC000"/>
                </a:solidFill>
              </a:rPr>
              <a:t>presencial</a:t>
            </a:r>
            <a:endParaRPr lang="es-AR" sz="3600" dirty="0">
              <a:solidFill>
                <a:srgbClr val="FFFFFF"/>
              </a:solidFill>
            </a:endParaRPr>
          </a:p>
        </p:txBody>
      </p:sp>
      <p:sp>
        <p:nvSpPr>
          <p:cNvPr id="4" name="3 Marcador de pie de página"/>
          <p:cNvSpPr>
            <a:spLocks noGrp="1"/>
          </p:cNvSpPr>
          <p:nvPr>
            <p:ph type="ftr" sz="quarter" idx="11"/>
          </p:nvPr>
        </p:nvSpPr>
        <p:spPr>
          <a:xfrm>
            <a:off x="3028950" y="6356350"/>
            <a:ext cx="3086100" cy="365125"/>
          </a:xfrm>
        </p:spPr>
        <p:txBody>
          <a:bodyPr>
            <a:normAutofit/>
          </a:bodyPr>
          <a:lstStyle/>
          <a:p>
            <a:pPr>
              <a:spcAft>
                <a:spcPts val="600"/>
              </a:spcAft>
            </a:pPr>
            <a:r>
              <a:rPr lang="es-AR" dirty="0"/>
              <a:t>Eduardo Lantella - elantella@gmail.com</a:t>
            </a:r>
          </a:p>
        </p:txBody>
      </p:sp>
      <p:sp>
        <p:nvSpPr>
          <p:cNvPr id="5" name="4 Marcador de número de diapositiva"/>
          <p:cNvSpPr>
            <a:spLocks noGrp="1"/>
          </p:cNvSpPr>
          <p:nvPr>
            <p:ph type="sldNum" sz="quarter" idx="12"/>
          </p:nvPr>
        </p:nvSpPr>
        <p:spPr>
          <a:xfrm>
            <a:off x="6457950" y="6356350"/>
            <a:ext cx="2057400" cy="365125"/>
          </a:xfrm>
        </p:spPr>
        <p:txBody>
          <a:bodyPr>
            <a:normAutofit/>
          </a:bodyPr>
          <a:lstStyle/>
          <a:p>
            <a:pPr>
              <a:spcAft>
                <a:spcPts val="600"/>
              </a:spcAft>
            </a:pPr>
            <a:fld id="{1068FEFB-AFFF-405B-AB18-6A17C2B91DE3}" type="slidenum">
              <a:rPr lang="es-AR" smtClean="0"/>
              <a:pPr>
                <a:spcAft>
                  <a:spcPts val="600"/>
                </a:spcAft>
              </a:pPr>
              <a:t>12</a:t>
            </a:fld>
            <a:endParaRPr lang="es-AR" dirty="0"/>
          </a:p>
        </p:txBody>
      </p:sp>
      <p:graphicFrame>
        <p:nvGraphicFramePr>
          <p:cNvPr id="43" name="2 Marcador de contenido">
            <a:extLst>
              <a:ext uri="{FF2B5EF4-FFF2-40B4-BE49-F238E27FC236}">
                <a16:creationId xmlns:a16="http://schemas.microsoft.com/office/drawing/2014/main" xmlns="" id="{E5C3B174-D0EA-4FC7-B364-B27209E71B53}"/>
              </a:ext>
            </a:extLst>
          </p:cNvPr>
          <p:cNvGraphicFramePr>
            <a:graphicFrameLocks noGrp="1"/>
          </p:cNvGraphicFramePr>
          <p:nvPr>
            <p:ph idx="1"/>
            <p:extLst>
              <p:ext uri="{D42A27DB-BD31-4B8C-83A1-F6EECF244321}">
                <p14:modId xmlns:p14="http://schemas.microsoft.com/office/powerpoint/2010/main" val="583906896"/>
              </p:ext>
            </p:extLst>
          </p:nvPr>
        </p:nvGraphicFramePr>
        <p:xfrm>
          <a:off x="3926307" y="761817"/>
          <a:ext cx="4358346"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536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3 Título"/>
          <p:cNvSpPr>
            <a:spLocks noGrp="1"/>
          </p:cNvSpPr>
          <p:nvPr>
            <p:ph type="title"/>
          </p:nvPr>
        </p:nvSpPr>
        <p:spPr>
          <a:xfrm>
            <a:off x="393555" y="620392"/>
            <a:ext cx="2856201" cy="550468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s-ES" sz="5200">
                <a:solidFill>
                  <a:schemeClr val="bg1"/>
                </a:solidFill>
              </a:rPr>
              <a:t>Denuncia </a:t>
            </a:r>
            <a:endParaRPr lang="es-AR" sz="5200">
              <a:solidFill>
                <a:schemeClr val="bg1"/>
              </a:solidFill>
            </a:endParaRPr>
          </a:p>
        </p:txBody>
      </p:sp>
      <p:sp>
        <p:nvSpPr>
          <p:cNvPr id="8" name="7 Marcador de pie de página"/>
          <p:cNvSpPr>
            <a:spLocks noGrp="1"/>
          </p:cNvSpPr>
          <p:nvPr>
            <p:ph type="ftr" sz="quarter" idx="11"/>
          </p:nvPr>
        </p:nvSpPr>
        <p:spPr>
          <a:xfrm>
            <a:off x="3028950" y="6356350"/>
            <a:ext cx="3086100" cy="365125"/>
          </a:xfrm>
        </p:spPr>
        <p:txBody>
          <a:bodyPr>
            <a:normAutofit/>
          </a:bodyPr>
          <a:lstStyle/>
          <a:p>
            <a:pPr>
              <a:spcAft>
                <a:spcPts val="600"/>
              </a:spcAft>
            </a:pPr>
            <a:r>
              <a:rPr lang="es-AR" dirty="0">
                <a:solidFill>
                  <a:prstClr val="black">
                    <a:tint val="75000"/>
                  </a:prstClr>
                </a:solidFill>
              </a:rPr>
              <a:t>Eduardo Lantella - elantella@gmail.com</a:t>
            </a:r>
          </a:p>
        </p:txBody>
      </p:sp>
      <p:sp>
        <p:nvSpPr>
          <p:cNvPr id="2" name="1 Marcador de número de diapositiva"/>
          <p:cNvSpPr>
            <a:spLocks noGrp="1"/>
          </p:cNvSpPr>
          <p:nvPr>
            <p:ph type="sldNum" sz="quarter" idx="12"/>
          </p:nvPr>
        </p:nvSpPr>
        <p:spPr>
          <a:xfrm>
            <a:off x="6457950" y="6356350"/>
            <a:ext cx="2057400" cy="365125"/>
          </a:xfrm>
        </p:spPr>
        <p:txBody>
          <a:bodyPr>
            <a:normAutofit/>
          </a:bodyPr>
          <a:lstStyle/>
          <a:p>
            <a:pPr>
              <a:spcAft>
                <a:spcPts val="600"/>
              </a:spcAft>
            </a:pPr>
            <a:fld id="{1068FEFB-AFFF-405B-AB18-6A17C2B91DE3}" type="slidenum">
              <a:rPr lang="es-AR" smtClean="0">
                <a:solidFill>
                  <a:prstClr val="black">
                    <a:tint val="75000"/>
                  </a:prstClr>
                </a:solidFill>
              </a:rPr>
              <a:pPr>
                <a:spcAft>
                  <a:spcPts val="600"/>
                </a:spcAft>
              </a:pPr>
              <a:t>13</a:t>
            </a:fld>
            <a:endParaRPr lang="es-AR">
              <a:solidFill>
                <a:prstClr val="black">
                  <a:tint val="75000"/>
                </a:prstClr>
              </a:solidFill>
            </a:endParaRPr>
          </a:p>
        </p:txBody>
      </p:sp>
      <p:graphicFrame>
        <p:nvGraphicFramePr>
          <p:cNvPr id="10" name="4 Marcador de contenido">
            <a:extLst>
              <a:ext uri="{FF2B5EF4-FFF2-40B4-BE49-F238E27FC236}">
                <a16:creationId xmlns:a16="http://schemas.microsoft.com/office/drawing/2014/main" xmlns="" id="{9E62F84B-63A7-4CC1-A365-8E5B869D19C7}"/>
              </a:ext>
            </a:extLst>
          </p:cNvPr>
          <p:cNvGraphicFramePr>
            <a:graphicFrameLocks noGrp="1"/>
          </p:cNvGraphicFramePr>
          <p:nvPr>
            <p:ph idx="1"/>
            <p:extLst>
              <p:ext uri="{D42A27DB-BD31-4B8C-83A1-F6EECF244321}">
                <p14:modId xmlns:p14="http://schemas.microsoft.com/office/powerpoint/2010/main" val="3241348555"/>
              </p:ext>
            </p:extLst>
          </p:nvPr>
        </p:nvGraphicFramePr>
        <p:xfrm>
          <a:off x="4195667" y="127539"/>
          <a:ext cx="4603354" cy="664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794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xmlns="" id="{1A94D2B2-4204-4274-8493-0C5879C6CA93}"/>
              </a:ext>
            </a:extLst>
          </p:cNvPr>
          <p:cNvSpPr>
            <a:spLocks noGrp="1"/>
          </p:cNvSpPr>
          <p:nvPr>
            <p:ph type="title"/>
          </p:nvPr>
        </p:nvSpPr>
        <p:spPr>
          <a:xfrm>
            <a:off x="630936" y="548640"/>
            <a:ext cx="2700645" cy="5431536"/>
          </a:xfrm>
        </p:spPr>
        <p:txBody>
          <a:bodyPr>
            <a:normAutofit/>
          </a:bodyPr>
          <a:lstStyle/>
          <a:p>
            <a:r>
              <a:rPr lang="es-MX" sz="4000" dirty="0">
                <a:cs typeface="Calibri"/>
              </a:rPr>
              <a:t>Detalle de las lesiones reclamadas</a:t>
            </a:r>
            <a:endParaRPr lang="es-MX" sz="4000" dirty="0"/>
          </a:p>
        </p:txBody>
      </p:sp>
      <p:sp>
        <p:nvSpPr>
          <p:cNvPr id="12" name="sketch line">
            <a:extLst>
              <a:ext uri="{FF2B5EF4-FFF2-40B4-BE49-F238E27FC236}">
                <a16:creationId xmlns:a16="http://schemas.microsoft.com/office/drawing/2014/main" xmlns=""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347917" y="3261001"/>
            <a:ext cx="4480560" cy="13716"/>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xmlns="" id="{5E6275F5-08DC-4A0D-9F8C-AE755CE96A05}"/>
              </a:ext>
            </a:extLst>
          </p:cNvPr>
          <p:cNvSpPr>
            <a:spLocks noGrp="1"/>
          </p:cNvSpPr>
          <p:nvPr>
            <p:ph idx="1"/>
          </p:nvPr>
        </p:nvSpPr>
        <p:spPr>
          <a:xfrm>
            <a:off x="3844813" y="552091"/>
            <a:ext cx="4668251" cy="5431536"/>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marL="0" indent="0" algn="ctr">
              <a:buNone/>
            </a:pPr>
            <a:r>
              <a:rPr lang="es-MX" sz="2800" dirty="0">
                <a:ea typeface="+mn-lt"/>
                <a:cs typeface="+mn-lt"/>
              </a:rPr>
              <a:t>Todas las consecuencias del siniestro laboral denunciado</a:t>
            </a:r>
            <a:endParaRPr lang="es-MX" dirty="0"/>
          </a:p>
          <a:p>
            <a:pPr marL="0" indent="0" algn="just">
              <a:buNone/>
            </a:pPr>
            <a:r>
              <a:rPr lang="es-MX" sz="1900" dirty="0">
                <a:solidFill>
                  <a:srgbClr val="0070C0"/>
                </a:solidFill>
                <a:ea typeface="+mn-lt"/>
                <a:cs typeface="+mn-lt"/>
              </a:rPr>
              <a:t>SCBA L. 124287 </a:t>
            </a:r>
            <a:r>
              <a:rPr lang="es-MX" sz="1900" dirty="0" smtClean="0">
                <a:solidFill>
                  <a:srgbClr val="0070C0"/>
                </a:solidFill>
                <a:ea typeface="+mn-lt"/>
                <a:cs typeface="+mn-lt"/>
              </a:rPr>
              <a:t>07/10/2021 PALACIO </a:t>
            </a:r>
            <a:r>
              <a:rPr lang="es-MX" sz="1900" dirty="0">
                <a:solidFill>
                  <a:srgbClr val="0070C0"/>
                </a:solidFill>
                <a:ea typeface="+mn-lt"/>
                <a:cs typeface="+mn-lt"/>
              </a:rPr>
              <a:t>FRANCISCO C/ FISCALIA DE ESTADO DE LA PROVINCIA DE BUENOS AIRES S/ ACCIDENTE DE TRABAJO - ACCION ESPECIAL (13/10/2021</a:t>
            </a:r>
            <a:r>
              <a:rPr lang="es-MX" sz="1900" dirty="0" smtClean="0">
                <a:solidFill>
                  <a:srgbClr val="0070C0"/>
                </a:solidFill>
                <a:ea typeface="+mn-lt"/>
                <a:cs typeface="+mn-lt"/>
              </a:rPr>
              <a:t>)</a:t>
            </a:r>
          </a:p>
          <a:p>
            <a:pPr marL="0" indent="0" algn="just">
              <a:buNone/>
            </a:pPr>
            <a:r>
              <a:rPr lang="es-AR" sz="2000" dirty="0"/>
              <a:t>TT5 QUILMES </a:t>
            </a:r>
            <a:r>
              <a:rPr lang="es-AR" sz="2000" dirty="0" smtClean="0"/>
              <a:t>22/03/2022 BATTAGLIA </a:t>
            </a:r>
            <a:r>
              <a:rPr lang="es-AR" sz="2000" dirty="0"/>
              <a:t>CARLOS DANIEL C/ PROVINCIA ASEGURADORA DE RIESGOS DE TRABAJO S.A. S/ ACCIDENTE IN-ITINERE Expte.-17111</a:t>
            </a:r>
            <a:endParaRPr lang="es-MX" sz="1900" dirty="0">
              <a:solidFill>
                <a:srgbClr val="0070C0"/>
              </a:solidFill>
              <a:cs typeface="Calibri"/>
            </a:endParaRPr>
          </a:p>
        </p:txBody>
      </p:sp>
      <p:sp>
        <p:nvSpPr>
          <p:cNvPr id="4" name="Marcador de pie de página 3">
            <a:extLst>
              <a:ext uri="{FF2B5EF4-FFF2-40B4-BE49-F238E27FC236}">
                <a16:creationId xmlns:a16="http://schemas.microsoft.com/office/drawing/2014/main" xmlns="" id="{0064FFEA-09C8-494B-8044-BA63671F6FBF}"/>
              </a:ext>
            </a:extLst>
          </p:cNvPr>
          <p:cNvSpPr>
            <a:spLocks noGrp="1"/>
          </p:cNvSpPr>
          <p:nvPr>
            <p:ph type="ftr" sz="quarter" idx="11"/>
          </p:nvPr>
        </p:nvSpPr>
        <p:spPr>
          <a:xfrm>
            <a:off x="3028950" y="6356350"/>
            <a:ext cx="3086100" cy="365125"/>
          </a:xfrm>
        </p:spPr>
        <p:txBody>
          <a:bodyPr>
            <a:normAutofit/>
          </a:bodyPr>
          <a:lstStyle/>
          <a:p>
            <a:pPr>
              <a:spcAft>
                <a:spcPts val="600"/>
              </a:spcAft>
            </a:pPr>
            <a:r>
              <a:rPr lang="es-AR" dirty="0"/>
              <a:t>Eduardo Lantella - elantella@gmail.com</a:t>
            </a:r>
          </a:p>
        </p:txBody>
      </p:sp>
      <p:sp>
        <p:nvSpPr>
          <p:cNvPr id="5" name="Marcador de número de diapositiva 4">
            <a:extLst>
              <a:ext uri="{FF2B5EF4-FFF2-40B4-BE49-F238E27FC236}">
                <a16:creationId xmlns:a16="http://schemas.microsoft.com/office/drawing/2014/main" xmlns="" id="{3BDFFBC8-49CA-4F3B-B26C-BA8388C965EF}"/>
              </a:ext>
            </a:extLst>
          </p:cNvPr>
          <p:cNvSpPr>
            <a:spLocks noGrp="1"/>
          </p:cNvSpPr>
          <p:nvPr>
            <p:ph type="sldNum" sz="quarter" idx="12"/>
          </p:nvPr>
        </p:nvSpPr>
        <p:spPr>
          <a:xfrm>
            <a:off x="6457950" y="6356350"/>
            <a:ext cx="2057400" cy="365125"/>
          </a:xfrm>
        </p:spPr>
        <p:txBody>
          <a:bodyPr>
            <a:normAutofit/>
          </a:bodyPr>
          <a:lstStyle/>
          <a:p>
            <a:pPr>
              <a:spcAft>
                <a:spcPts val="600"/>
              </a:spcAft>
            </a:pPr>
            <a:fld id="{1068FEFB-AFFF-405B-AB18-6A17C2B91DE3}" type="slidenum">
              <a:rPr lang="es-AR" smtClean="0"/>
              <a:pPr>
                <a:spcAft>
                  <a:spcPts val="600"/>
                </a:spcAft>
              </a:pPr>
              <a:t>14</a:t>
            </a:fld>
            <a:endParaRPr lang="es-AR" dirty="0"/>
          </a:p>
        </p:txBody>
      </p:sp>
    </p:spTree>
    <p:extLst>
      <p:ext uri="{BB962C8B-B14F-4D97-AF65-F5344CB8AC3E}">
        <p14:creationId xmlns:p14="http://schemas.microsoft.com/office/powerpoint/2010/main" val="341265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524784" y="248038"/>
            <a:ext cx="5297791" cy="1159200"/>
          </a:xfrm>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rmAutofit/>
          </a:bodyPr>
          <a:lstStyle/>
          <a:p>
            <a:pPr algn="l">
              <a:lnSpc>
                <a:spcPct val="90000"/>
              </a:lnSpc>
            </a:pPr>
            <a:r>
              <a:rPr lang="en-US" sz="2500" kern="1200" dirty="0">
                <a:solidFill>
                  <a:srgbClr val="FFFFFF"/>
                </a:solidFill>
                <a:latin typeface="+mj-lt"/>
                <a:ea typeface="+mj-ea"/>
                <a:cs typeface="+mj-cs"/>
              </a:rPr>
              <a:t>DIVERGENCIA EN LA DETERMINACIÓN DE LA INCAPACIDAD</a:t>
            </a:r>
          </a:p>
        </p:txBody>
      </p:sp>
      <p:sp>
        <p:nvSpPr>
          <p:cNvPr id="6" name="5 Marcador de pie de página"/>
          <p:cNvSpPr>
            <a:spLocks noGrp="1"/>
          </p:cNvSpPr>
          <p:nvPr>
            <p:ph type="ftr" sz="quarter" idx="11"/>
          </p:nvPr>
        </p:nvSpPr>
        <p:spPr>
          <a:xfrm rot="5400000">
            <a:off x="-1371600" y="2002536"/>
            <a:ext cx="3086100" cy="365760"/>
          </a:xfrm>
        </p:spPr>
        <p:txBody>
          <a:bodyPr vert="horz" lIns="91440" tIns="45720" rIns="91440" bIns="45720" rtlCol="0" anchor="ctr">
            <a:normAutofit/>
          </a:bodyPr>
          <a:lstStyle/>
          <a:p>
            <a:pPr algn="l">
              <a:spcAft>
                <a:spcPts val="600"/>
              </a:spcAft>
            </a:pPr>
            <a:r>
              <a:rPr lang="en-US" sz="1000" kern="1200" dirty="0">
                <a:solidFill>
                  <a:srgbClr val="FFFFFF"/>
                </a:solidFill>
                <a:latin typeface="+mn-lt"/>
                <a:ea typeface="+mn-ea"/>
                <a:cs typeface="+mn-cs"/>
              </a:rPr>
              <a:t>Eduardo Lantella - elantella@gmail.com</a:t>
            </a:r>
          </a:p>
        </p:txBody>
      </p:sp>
      <p:sp>
        <p:nvSpPr>
          <p:cNvPr id="4" name="3 Marcador de número de diapositiva"/>
          <p:cNvSpPr>
            <a:spLocks noGrp="1"/>
          </p:cNvSpPr>
          <p:nvPr>
            <p:ph type="sldNum" sz="quarter" idx="12"/>
          </p:nvPr>
        </p:nvSpPr>
        <p:spPr>
          <a:xfrm>
            <a:off x="8778240" y="6455664"/>
            <a:ext cx="336042" cy="365125"/>
          </a:xfrm>
        </p:spPr>
        <p:txBody>
          <a:bodyPr vert="horz" lIns="91440" tIns="45720" rIns="91440" bIns="45720" rtlCol="0" anchor="ctr">
            <a:normAutofit/>
          </a:bodyPr>
          <a:lstStyle/>
          <a:p>
            <a:pPr>
              <a:spcAft>
                <a:spcPts val="600"/>
              </a:spcAft>
            </a:pPr>
            <a:fld id="{1068FEFB-AFFF-405B-AB18-6A17C2B91DE3}" type="slidenum">
              <a:rPr lang="en-US" sz="1000">
                <a:solidFill>
                  <a:schemeClr val="tx1">
                    <a:lumMod val="50000"/>
                    <a:lumOff val="50000"/>
                  </a:schemeClr>
                </a:solidFill>
              </a:rPr>
              <a:pPr>
                <a:spcAft>
                  <a:spcPts val="600"/>
                </a:spcAft>
              </a:pPr>
              <a:t>15</a:t>
            </a:fld>
            <a:endParaRPr lang="en-US" sz="1000" dirty="0">
              <a:solidFill>
                <a:schemeClr val="tx1">
                  <a:lumMod val="50000"/>
                  <a:lumOff val="50000"/>
                </a:schemeClr>
              </a:solidFill>
            </a:endParaRPr>
          </a:p>
        </p:txBody>
      </p:sp>
      <p:graphicFrame>
        <p:nvGraphicFramePr>
          <p:cNvPr id="8" name="2 Marcador de contenido">
            <a:extLst>
              <a:ext uri="{FF2B5EF4-FFF2-40B4-BE49-F238E27FC236}">
                <a16:creationId xmlns:a16="http://schemas.microsoft.com/office/drawing/2014/main" xmlns="" id="{74757669-7DB3-4146-A8B1-39E2F9E83A9B}"/>
              </a:ext>
            </a:extLst>
          </p:cNvPr>
          <p:cNvGraphicFramePr>
            <a:graphicFrameLocks noGrp="1"/>
          </p:cNvGraphicFramePr>
          <p:nvPr>
            <p:ph idx="1"/>
            <p:extLst>
              <p:ext uri="{D42A27DB-BD31-4B8C-83A1-F6EECF244321}">
                <p14:modId xmlns:p14="http://schemas.microsoft.com/office/powerpoint/2010/main" val="1478288798"/>
              </p:ext>
            </p:extLst>
          </p:nvPr>
        </p:nvGraphicFramePr>
        <p:xfrm>
          <a:off x="931395" y="1568367"/>
          <a:ext cx="7390985"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26196"/>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s-ES" b="1" u="sng" dirty="0"/>
              <a:t>OFRECIMIENTO DE PRUEBA</a:t>
            </a:r>
            <a:r>
              <a:rPr lang="es-ES" u="sng" dirty="0"/>
              <a:t/>
            </a:r>
            <a:br>
              <a:rPr lang="es-ES" u="sng" dirty="0"/>
            </a:br>
            <a:r>
              <a:rPr lang="es-AR" u="sng" dirty="0"/>
              <a:t>DETERMINACIÓN DE LA INCAPACIDAD Y DIVERGENCIA </a:t>
            </a:r>
            <a:r>
              <a:rPr lang="es-AR" u="sng" dirty="0" smtClean="0"/>
              <a:t>EN LA DETERMINACIÓN DE LA INCAPACIDAD</a:t>
            </a:r>
            <a:r>
              <a:rPr lang="es-ES" u="sng" dirty="0"/>
              <a:t/>
            </a:r>
            <a:br>
              <a:rPr lang="es-ES" u="sng" dirty="0"/>
            </a:br>
            <a:r>
              <a:rPr lang="es-ES" sz="4000" u="sng" dirty="0">
                <a:solidFill>
                  <a:schemeClr val="accent3">
                    <a:lumMod val="60000"/>
                    <a:lumOff val="40000"/>
                  </a:schemeClr>
                </a:solidFill>
              </a:rPr>
              <a:t>A) </a:t>
            </a:r>
            <a:r>
              <a:rPr lang="es-ES" sz="4000" dirty="0">
                <a:solidFill>
                  <a:schemeClr val="accent3">
                    <a:lumMod val="60000"/>
                    <a:lumOff val="40000"/>
                  </a:schemeClr>
                </a:solidFill>
              </a:rPr>
              <a:t>EN LA PRESENTACIÓN Y HASTA EL MOMENTO DE LA AUDIENCIA MÉDICA </a:t>
            </a:r>
            <a:r>
              <a:rPr lang="es-ES" sz="4000" dirty="0">
                <a:solidFill>
                  <a:srgbClr val="FFFF00"/>
                </a:solidFill>
              </a:rPr>
              <a:t/>
            </a:r>
            <a:br>
              <a:rPr lang="es-ES" sz="4000" dirty="0">
                <a:solidFill>
                  <a:srgbClr val="FFFF00"/>
                </a:solidFill>
              </a:rPr>
            </a:br>
            <a:r>
              <a:rPr lang="es-ES" sz="4000" dirty="0">
                <a:solidFill>
                  <a:srgbClr val="FFFF00"/>
                </a:solidFill>
              </a:rPr>
              <a:t>B) 5 días desde la notificación I.T.M cuando se prescinde de audiencia médica presencial y/o examen físico </a:t>
            </a:r>
            <a:r>
              <a:rPr lang="es-ES" sz="2200" dirty="0">
                <a:solidFill>
                  <a:srgbClr val="FFFF00"/>
                </a:solidFill>
              </a:rPr>
              <a:t>(art. 15 Res. SRT 20/21 )</a:t>
            </a:r>
            <a:r>
              <a:rPr lang="es-ES" sz="4000" dirty="0"/>
              <a:t/>
            </a:r>
            <a:br>
              <a:rPr lang="es-ES" sz="4000" dirty="0"/>
            </a:br>
            <a:r>
              <a:rPr lang="es-ES" sz="4000" dirty="0">
                <a:solidFill>
                  <a:srgbClr val="00B0F0"/>
                </a:solidFill>
              </a:rPr>
              <a:t>Trámites por rechazo toda la prueba se ofrece con la presentación</a:t>
            </a:r>
            <a:r>
              <a:rPr lang="es-ES" sz="4000" dirty="0"/>
              <a:t>.</a:t>
            </a:r>
            <a:endParaRPr lang="es-AR" sz="4000" dirty="0"/>
          </a:p>
        </p:txBody>
      </p:sp>
      <p:sp>
        <p:nvSpPr>
          <p:cNvPr id="5" name="4 Marcador de pie de página"/>
          <p:cNvSpPr>
            <a:spLocks noGrp="1"/>
          </p:cNvSpPr>
          <p:nvPr>
            <p:ph type="ftr" sz="quarter" idx="11"/>
          </p:nvPr>
        </p:nvSpPr>
        <p:spPr/>
        <p:txBody>
          <a:bodyPr/>
          <a:lstStyle/>
          <a:p>
            <a:r>
              <a:rPr lang="es-AR" dirty="0"/>
              <a:t>Eduardo Lantella - elantella@gmail.com</a:t>
            </a:r>
          </a:p>
        </p:txBody>
      </p:sp>
      <p:sp>
        <p:nvSpPr>
          <p:cNvPr id="3" name="2 Marcador de número de diapositiva"/>
          <p:cNvSpPr>
            <a:spLocks noGrp="1"/>
          </p:cNvSpPr>
          <p:nvPr>
            <p:ph type="sldNum" sz="quarter" idx="12"/>
          </p:nvPr>
        </p:nvSpPr>
        <p:spPr/>
        <p:txBody>
          <a:bodyPr/>
          <a:lstStyle/>
          <a:p>
            <a:fld id="{1068FEFB-AFFF-405B-AB18-6A17C2B91DE3}" type="slidenum">
              <a:rPr lang="es-AR" smtClean="0"/>
              <a:pPr/>
              <a:t>16</a:t>
            </a:fld>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s-AR" dirty="0" smtClean="0"/>
              <a:t>Requisitos mínimos de admisibilidad</a:t>
            </a:r>
            <a:endParaRPr lang="es-AR" dirty="0"/>
          </a:p>
        </p:txBody>
      </p:sp>
      <p:sp>
        <p:nvSpPr>
          <p:cNvPr id="3" name="2 Marcador de contenido"/>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70000" lnSpcReduction="20000"/>
          </a:bodyPr>
          <a:lstStyle/>
          <a:p>
            <a:pPr marL="0" indent="0">
              <a:buNone/>
            </a:pPr>
            <a:r>
              <a:rPr lang="es-MX" dirty="0"/>
              <a:t>Control sobre el PROTOCOLO EVALUACION DE DAÑO PSIQUICO </a:t>
            </a:r>
            <a:r>
              <a:rPr lang="es-MX" dirty="0" smtClean="0"/>
              <a:t>– </a:t>
            </a:r>
          </a:p>
          <a:p>
            <a:pPr marL="0" indent="0">
              <a:buNone/>
            </a:pPr>
            <a:r>
              <a:rPr lang="es-MX" dirty="0" smtClean="0"/>
              <a:t>Res</a:t>
            </a:r>
            <a:r>
              <a:rPr lang="es-MX" dirty="0"/>
              <a:t>. SRT N° 886/17 o SRT </a:t>
            </a:r>
            <a:r>
              <a:rPr lang="es-MX" dirty="0" smtClean="0"/>
              <a:t>N°03/2021</a:t>
            </a:r>
            <a:endParaRPr lang="es-MX" dirty="0"/>
          </a:p>
          <a:p>
            <a:pPr marL="0" indent="0">
              <a:buNone/>
            </a:pPr>
            <a:r>
              <a:rPr lang="es-MX" dirty="0"/>
              <a:t>respecto al siniestro que motivó el presente Trámite Médico</a:t>
            </a:r>
          </a:p>
          <a:p>
            <a:pPr marL="0" indent="0">
              <a:buNone/>
            </a:pPr>
            <a:r>
              <a:rPr lang="es-MX" dirty="0"/>
              <a:t>a)Magnitud de la contingencia: se tiene en cuenta el mecanismo del siniestro:</a:t>
            </a:r>
          </a:p>
          <a:p>
            <a:pPr marL="0" indent="0">
              <a:buNone/>
            </a:pPr>
            <a:r>
              <a:rPr lang="es-MX" dirty="0"/>
              <a:t>I. Agresión con armas de fuego o elemento punzante NO</a:t>
            </a:r>
          </a:p>
          <a:p>
            <a:pPr marL="0" indent="0">
              <a:buNone/>
            </a:pPr>
            <a:r>
              <a:rPr lang="es-MX" dirty="0"/>
              <a:t>II. Accidente donde se vea amenazada la vida del sujeto o de un tercero (</a:t>
            </a:r>
            <a:r>
              <a:rPr lang="es-MX" dirty="0" err="1"/>
              <a:t>Ej</a:t>
            </a:r>
            <a:r>
              <a:rPr lang="es-MX" dirty="0"/>
              <a:t>: Secuestro,</a:t>
            </a:r>
          </a:p>
          <a:p>
            <a:pPr marL="0" indent="0">
              <a:buNone/>
            </a:pPr>
            <a:r>
              <a:rPr lang="es-MX" dirty="0"/>
              <a:t>abuso sexual, robo violento, etc.): NO</a:t>
            </a:r>
          </a:p>
          <a:p>
            <a:pPr marL="0" indent="0">
              <a:buNone/>
            </a:pPr>
            <a:r>
              <a:rPr lang="es-MX" dirty="0"/>
              <a:t>b)Gravedad de las lesiones y secuelas físicas:</a:t>
            </a:r>
          </a:p>
          <a:p>
            <a:pPr marL="0" indent="0">
              <a:buNone/>
            </a:pPr>
            <a:r>
              <a:rPr lang="es-MX" dirty="0"/>
              <a:t>I. Amputaciones o pérdida de la función de algún miembro NO</a:t>
            </a:r>
          </a:p>
          <a:p>
            <a:pPr marL="0" indent="0">
              <a:buNone/>
            </a:pPr>
            <a:r>
              <a:rPr lang="es-MX" dirty="0"/>
              <a:t>II. Traumatismo de cráneo con pérdida de conocimiento (TEC). NO</a:t>
            </a:r>
          </a:p>
          <a:p>
            <a:pPr marL="0" indent="0">
              <a:buNone/>
            </a:pPr>
            <a:r>
              <a:rPr lang="es-MX" dirty="0"/>
              <a:t>c)Recibió tratamiento psicológico o psiquiátrico por parte de la A.R.T./E.A: NO</a:t>
            </a:r>
          </a:p>
          <a:p>
            <a:pPr marL="0" indent="0">
              <a:buNone/>
            </a:pPr>
            <a:endParaRPr lang="es-AR" dirty="0"/>
          </a:p>
        </p:txBody>
      </p:sp>
      <p:sp>
        <p:nvSpPr>
          <p:cNvPr id="4" name="3 Marcador de pie de página"/>
          <p:cNvSpPr>
            <a:spLocks noGrp="1"/>
          </p:cNvSpPr>
          <p:nvPr>
            <p:ph type="ftr" sz="quarter" idx="11"/>
          </p:nvPr>
        </p:nvSpPr>
        <p:spPr/>
        <p:txBody>
          <a:bodyPr/>
          <a:lstStyle/>
          <a:p>
            <a:r>
              <a:rPr lang="es-AR" smtClean="0"/>
              <a:t>Eduardo Lantella - elantella@gmail.com</a:t>
            </a:r>
            <a:endParaRPr lang="es-AR" dirty="0"/>
          </a:p>
        </p:txBody>
      </p:sp>
      <p:sp>
        <p:nvSpPr>
          <p:cNvPr id="5" name="4 Marcador de número de diapositiva"/>
          <p:cNvSpPr>
            <a:spLocks noGrp="1"/>
          </p:cNvSpPr>
          <p:nvPr>
            <p:ph type="sldNum" sz="quarter" idx="12"/>
          </p:nvPr>
        </p:nvSpPr>
        <p:spPr/>
        <p:txBody>
          <a:bodyPr/>
          <a:lstStyle/>
          <a:p>
            <a:fld id="{1068FEFB-AFFF-405B-AB18-6A17C2B91DE3}" type="slidenum">
              <a:rPr lang="es-AR" smtClean="0"/>
              <a:pPr/>
              <a:t>17</a:t>
            </a:fld>
            <a:endParaRPr lang="es-AR" dirty="0"/>
          </a:p>
        </p:txBody>
      </p:sp>
    </p:spTree>
    <p:extLst>
      <p:ext uri="{BB962C8B-B14F-4D97-AF65-F5344CB8AC3E}">
        <p14:creationId xmlns:p14="http://schemas.microsoft.com/office/powerpoint/2010/main" val="3062681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3 Título"/>
          <p:cNvSpPr>
            <a:spLocks noGrp="1"/>
          </p:cNvSpPr>
          <p:nvPr>
            <p:ph type="title"/>
          </p:nvPr>
        </p:nvSpPr>
        <p:spPr>
          <a:xfrm>
            <a:off x="1028699" y="294538"/>
            <a:ext cx="7421963" cy="750541"/>
          </a:xfrm>
        </p:spPr>
        <p:style>
          <a:lnRef idx="1">
            <a:schemeClr val="accent2"/>
          </a:lnRef>
          <a:fillRef idx="3">
            <a:schemeClr val="accent2"/>
          </a:fillRef>
          <a:effectRef idx="2">
            <a:schemeClr val="accent2"/>
          </a:effectRef>
          <a:fontRef idx="minor">
            <a:schemeClr val="lt1"/>
          </a:fontRef>
        </p:style>
        <p:txBody>
          <a:bodyPr>
            <a:normAutofit/>
          </a:bodyPr>
          <a:lstStyle/>
          <a:p>
            <a:pPr>
              <a:lnSpc>
                <a:spcPct val="90000"/>
              </a:lnSpc>
            </a:pPr>
            <a:r>
              <a:rPr lang="es-ES" sz="3200" dirty="0">
                <a:solidFill>
                  <a:srgbClr val="FFFFFF"/>
                </a:solidFill>
              </a:rPr>
              <a:t>CITACIÓN AUDIENCIA MÉDICA</a:t>
            </a:r>
            <a:endParaRPr lang="es-ES" sz="3200" dirty="0"/>
          </a:p>
        </p:txBody>
      </p:sp>
      <p:sp>
        <p:nvSpPr>
          <p:cNvPr id="8" name="7 Marcador de pie de página"/>
          <p:cNvSpPr>
            <a:spLocks noGrp="1"/>
          </p:cNvSpPr>
          <p:nvPr>
            <p:ph type="ftr" sz="quarter" idx="11"/>
          </p:nvPr>
        </p:nvSpPr>
        <p:spPr>
          <a:xfrm rot="5400000">
            <a:off x="-1370793" y="1984248"/>
            <a:ext cx="3086099" cy="365125"/>
          </a:xfrm>
        </p:spPr>
        <p:txBody>
          <a:bodyPr>
            <a:normAutofit/>
          </a:bodyPr>
          <a:lstStyle/>
          <a:p>
            <a:pPr algn="l">
              <a:spcAft>
                <a:spcPts val="600"/>
              </a:spcAft>
            </a:pPr>
            <a:r>
              <a:rPr lang="es-AR" sz="1000" dirty="0">
                <a:solidFill>
                  <a:srgbClr val="FFFFFF"/>
                </a:solidFill>
              </a:rPr>
              <a:t>Eduardo Lantella - elantella@gmail.com</a:t>
            </a:r>
          </a:p>
        </p:txBody>
      </p:sp>
      <p:sp>
        <p:nvSpPr>
          <p:cNvPr id="5" name="4 Marcador de contenido"/>
          <p:cNvSpPr>
            <a:spLocks noGrp="1"/>
          </p:cNvSpPr>
          <p:nvPr>
            <p:ph idx="1"/>
          </p:nvPr>
        </p:nvSpPr>
        <p:spPr>
          <a:xfrm>
            <a:off x="263204" y="1175198"/>
            <a:ext cx="8561857" cy="5539421"/>
          </a:xfr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p>
            <a:r>
              <a:rPr lang="es-ES" sz="2800" dirty="0"/>
              <a:t>Examen médico por el Médico asignado de la CM.</a:t>
            </a:r>
            <a:endParaRPr lang="es-ES" sz="2800" dirty="0">
              <a:cs typeface="Calibri"/>
            </a:endParaRPr>
          </a:p>
          <a:p>
            <a:r>
              <a:rPr lang="es-ES" sz="2800" dirty="0"/>
              <a:t>Médico de la ART, empleador no asegurado o empleador autoasegurado.</a:t>
            </a:r>
            <a:endParaRPr lang="es-ES" sz="2800" dirty="0">
              <a:cs typeface="Calibri"/>
            </a:endParaRPr>
          </a:p>
          <a:p>
            <a:r>
              <a:rPr lang="es-ES" sz="2800" dirty="0"/>
              <a:t>Trabajador con patrocinio letrado (opcional Médico particular)</a:t>
            </a:r>
            <a:endParaRPr lang="es-ES" sz="2800" dirty="0">
              <a:cs typeface="Calibri"/>
            </a:endParaRPr>
          </a:p>
          <a:p>
            <a:r>
              <a:rPr lang="es-ES" sz="2800" dirty="0"/>
              <a:t>Con la presentación y hasta el momento de la audiencia se puede ofrecer prueba.</a:t>
            </a:r>
            <a:endParaRPr lang="es-ES" sz="2800" dirty="0">
              <a:cs typeface="Calibri"/>
            </a:endParaRPr>
          </a:p>
          <a:p>
            <a:r>
              <a:rPr lang="es-ES" sz="2800" dirty="0"/>
              <a:t>Si no asiste el trabajador y no justifica el incomparendo se lo intima para que para que dentro de los QUINCE (15) días corridos inste la continuidad del trámite, </a:t>
            </a:r>
            <a:r>
              <a:rPr lang="es-ES" sz="2800" b="1" u="sng" dirty="0">
                <a:solidFill>
                  <a:srgbClr val="FF0000"/>
                </a:solidFill>
              </a:rPr>
              <a:t>bajo apercibimiento del archivo de las actuaciones.</a:t>
            </a:r>
            <a:endParaRPr lang="es-ES" sz="2800" b="1" u="sng" dirty="0">
              <a:solidFill>
                <a:srgbClr val="FF0000"/>
              </a:solidFill>
              <a:cs typeface="Calibri"/>
            </a:endParaRPr>
          </a:p>
          <a:p>
            <a:pPr>
              <a:buNone/>
            </a:pPr>
            <a:endParaRPr lang="es-ES" sz="1700" dirty="0"/>
          </a:p>
        </p:txBody>
      </p:sp>
      <p:sp>
        <p:nvSpPr>
          <p:cNvPr id="2" name="1 Marcador de número de diapositiva"/>
          <p:cNvSpPr>
            <a:spLocks noGrp="1"/>
          </p:cNvSpPr>
          <p:nvPr>
            <p:ph type="sldNum" sz="quarter" idx="12"/>
          </p:nvPr>
        </p:nvSpPr>
        <p:spPr>
          <a:xfrm>
            <a:off x="8778240" y="6455431"/>
            <a:ext cx="334434"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18</a:t>
            </a:fld>
            <a:endParaRPr lang="es-AR" sz="1000" dirty="0">
              <a:solidFill>
                <a:schemeClr val="tx1">
                  <a:lumMod val="50000"/>
                  <a:lumOff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1028699" y="126759"/>
            <a:ext cx="7421963" cy="813458"/>
          </a:xfrm>
        </p:spPr>
        <p:style>
          <a:lnRef idx="1">
            <a:schemeClr val="accent2"/>
          </a:lnRef>
          <a:fillRef idx="3">
            <a:schemeClr val="accent2"/>
          </a:fillRef>
          <a:effectRef idx="2">
            <a:schemeClr val="accent2"/>
          </a:effectRef>
          <a:fontRef idx="minor">
            <a:schemeClr val="lt1"/>
          </a:fontRef>
        </p:style>
        <p:txBody>
          <a:bodyPr>
            <a:normAutofit/>
          </a:bodyPr>
          <a:lstStyle/>
          <a:p>
            <a:r>
              <a:rPr lang="es-ES" sz="3500" dirty="0">
                <a:solidFill>
                  <a:srgbClr val="FFFFFF"/>
                </a:solidFill>
              </a:rPr>
              <a:t>VISTA Y ALEGATO</a:t>
            </a:r>
            <a:endParaRPr lang="es-AR" sz="3500" dirty="0">
              <a:solidFill>
                <a:srgbClr val="FFFFFF"/>
              </a:solidFill>
            </a:endParaRPr>
          </a:p>
        </p:txBody>
      </p:sp>
      <p:sp>
        <p:nvSpPr>
          <p:cNvPr id="6" name="5 Marcador de pie de página"/>
          <p:cNvSpPr>
            <a:spLocks noGrp="1"/>
          </p:cNvSpPr>
          <p:nvPr>
            <p:ph type="ftr" sz="quarter" idx="11"/>
          </p:nvPr>
        </p:nvSpPr>
        <p:spPr>
          <a:xfrm rot="5400000">
            <a:off x="-1370793" y="1984248"/>
            <a:ext cx="3086099" cy="365125"/>
          </a:xfrm>
        </p:spPr>
        <p:txBody>
          <a:bodyPr>
            <a:normAutofit/>
          </a:bodyPr>
          <a:lstStyle/>
          <a:p>
            <a:pPr algn="l">
              <a:spcAft>
                <a:spcPts val="600"/>
              </a:spcAft>
            </a:pPr>
            <a:r>
              <a:rPr lang="es-AR" sz="1000" dirty="0">
                <a:solidFill>
                  <a:srgbClr val="FFFFFF"/>
                </a:solidFill>
              </a:rPr>
              <a:t>Eduardo Lantella - elantella@gmail.com</a:t>
            </a:r>
          </a:p>
        </p:txBody>
      </p:sp>
      <p:sp>
        <p:nvSpPr>
          <p:cNvPr id="3" name="2 Marcador de contenido"/>
          <p:cNvSpPr>
            <a:spLocks noGrp="1"/>
          </p:cNvSpPr>
          <p:nvPr>
            <p:ph idx="1"/>
          </p:nvPr>
        </p:nvSpPr>
        <p:spPr>
          <a:xfrm>
            <a:off x="703626" y="1059849"/>
            <a:ext cx="8069004" cy="5570880"/>
          </a:xfrm>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p>
            <a:pPr algn="just">
              <a:buFont typeface="Wingdings" pitchFamily="2" charset="2"/>
              <a:buChar char="Ø"/>
            </a:pPr>
            <a:r>
              <a:rPr lang="es-ES" sz="4000" dirty="0"/>
              <a:t>La partes pueden alegar para el supuesto que se haya ofrecido prueba.</a:t>
            </a:r>
            <a:endParaRPr lang="es-ES" sz="4000" dirty="0">
              <a:cs typeface="Calibri"/>
            </a:endParaRPr>
          </a:p>
          <a:p>
            <a:pPr algn="just">
              <a:buFont typeface="Wingdings" pitchFamily="2" charset="2"/>
              <a:buChar char="Ø"/>
            </a:pPr>
            <a:r>
              <a:rPr lang="es-ES" sz="4000" dirty="0"/>
              <a:t>VISTA: Tres (3) días, desde la fecha que se haya producido la prueba ofrecida</a:t>
            </a:r>
            <a:endParaRPr lang="es-ES" sz="4000" dirty="0">
              <a:cs typeface="Calibri"/>
            </a:endParaRPr>
          </a:p>
          <a:p>
            <a:pPr algn="just">
              <a:buFont typeface="Wingdings" pitchFamily="2" charset="2"/>
              <a:buChar char="Ø"/>
            </a:pPr>
            <a:r>
              <a:rPr lang="es-ES" sz="4000" dirty="0"/>
              <a:t>ALEGATO PLAZO: Cinco (5) días, </a:t>
            </a:r>
            <a:r>
              <a:rPr lang="es-AR" sz="4000" dirty="0"/>
              <a:t> incluidos los días para tomar vista.</a:t>
            </a:r>
            <a:endParaRPr lang="es-AR" sz="4000" dirty="0">
              <a:cs typeface="Calibri"/>
            </a:endParaRPr>
          </a:p>
        </p:txBody>
      </p:sp>
      <p:sp>
        <p:nvSpPr>
          <p:cNvPr id="4" name="3 Marcador de número de diapositiva"/>
          <p:cNvSpPr>
            <a:spLocks noGrp="1"/>
          </p:cNvSpPr>
          <p:nvPr>
            <p:ph type="sldNum" sz="quarter" idx="12"/>
          </p:nvPr>
        </p:nvSpPr>
        <p:spPr>
          <a:xfrm>
            <a:off x="8778240" y="6455431"/>
            <a:ext cx="334434"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19</a:t>
            </a:fld>
            <a:endParaRPr lang="es-AR" sz="1000" dirty="0">
              <a:solidFill>
                <a:schemeClr val="tx1">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xmlns="" id="{D2E961F1-4A28-4A5F-BBD4-6E400E5E6C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bwMode="white">
          <a:xfrm>
            <a:off x="0" y="272357"/>
            <a:ext cx="9141618"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7F57BEA8-497D-4AA8-8A18-BDCD696B25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68596"/>
            <a:ext cx="9144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394554" y="489439"/>
            <a:ext cx="8354891" cy="930447"/>
          </a:xfr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b">
            <a:normAutofit/>
          </a:bodyPr>
          <a:lstStyle/>
          <a:p>
            <a:pPr>
              <a:lnSpc>
                <a:spcPct val="90000"/>
              </a:lnSpc>
            </a:pPr>
            <a:r>
              <a:rPr lang="en-US" sz="1900" b="1" kern="1200" dirty="0">
                <a:solidFill>
                  <a:schemeClr val="bg1"/>
                </a:solidFill>
                <a:latin typeface="+mj-lt"/>
                <a:ea typeface="+mj-ea"/>
                <a:cs typeface="+mj-cs"/>
              </a:rPr>
              <a:t>NUEVA LEY DE PROCEDIMIENTO LABORAL EN Pcia BUENOS AIRES - LEY 15.057</a:t>
            </a:r>
            <a:br>
              <a:rPr lang="en-US" sz="1900" b="1" kern="1200" dirty="0">
                <a:solidFill>
                  <a:schemeClr val="bg1"/>
                </a:solidFill>
                <a:latin typeface="+mj-lt"/>
                <a:ea typeface="+mj-ea"/>
                <a:cs typeface="+mj-cs"/>
              </a:rPr>
            </a:br>
            <a:r>
              <a:rPr lang="en-US" sz="1900" b="1" kern="1200" dirty="0">
                <a:solidFill>
                  <a:schemeClr val="bg1"/>
                </a:solidFill>
                <a:latin typeface="+mj-lt"/>
                <a:ea typeface="+mj-ea"/>
                <a:cs typeface="+mj-cs"/>
              </a:rPr>
              <a:t>https://www.facebook.com/groups/1580126975573030/</a:t>
            </a:r>
          </a:p>
        </p:txBody>
      </p:sp>
      <p:cxnSp>
        <p:nvCxnSpPr>
          <p:cNvPr id="16" name="Straight Connector 15">
            <a:extLst>
              <a:ext uri="{FF2B5EF4-FFF2-40B4-BE49-F238E27FC236}">
                <a16:creationId xmlns:a16="http://schemas.microsoft.com/office/drawing/2014/main" xmlns="" id="{A82415D3-DDE5-4D63-8CB3-23A5EC581B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543300" y="1479733"/>
            <a:ext cx="20574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AD7193FB-6AE6-4B3B-8F89-56B55DD63B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bwMode="white">
          <a:xfrm>
            <a:off x="0" y="2201402"/>
            <a:ext cx="9141618"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6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0030" y="2874289"/>
            <a:ext cx="8622615" cy="3104141"/>
          </a:xfrm>
          <a:prstGeom prst="rect">
            <a:avLst/>
          </a:prstGeom>
        </p:spPr>
        <p:style>
          <a:lnRef idx="1">
            <a:schemeClr val="accent1"/>
          </a:lnRef>
          <a:fillRef idx="2">
            <a:schemeClr val="accent1"/>
          </a:fillRef>
          <a:effectRef idx="1">
            <a:schemeClr val="accent1"/>
          </a:effectRef>
          <a:fontRef idx="minor">
            <a:schemeClr val="dk1"/>
          </a:fontRef>
        </p:style>
      </p:pic>
      <p:sp>
        <p:nvSpPr>
          <p:cNvPr id="4" name="3 Marcador de pie de página"/>
          <p:cNvSpPr>
            <a:spLocks noGrp="1"/>
          </p:cNvSpPr>
          <p:nvPr>
            <p:ph type="ftr" sz="quarter" idx="11"/>
          </p:nvPr>
        </p:nvSpPr>
        <p:spPr>
          <a:xfrm>
            <a:off x="3028950" y="6522430"/>
            <a:ext cx="3086100" cy="347472"/>
          </a:xfrm>
        </p:spPr>
        <p:txBody>
          <a:bodyPr vert="horz" lIns="91440" tIns="45720" rIns="91440" bIns="45720" rtlCol="0" anchor="ctr">
            <a:normAutofit/>
          </a:bodyPr>
          <a:lstStyle/>
          <a:p>
            <a:pPr>
              <a:spcAft>
                <a:spcPts val="600"/>
              </a:spcAft>
            </a:pPr>
            <a:r>
              <a:rPr lang="en-US" sz="1000" kern="1200" dirty="0">
                <a:solidFill>
                  <a:srgbClr val="898989"/>
                </a:solidFill>
                <a:latin typeface="+mn-lt"/>
                <a:ea typeface="+mn-ea"/>
                <a:cs typeface="+mn-cs"/>
              </a:rPr>
              <a:t>Eduardo Lantella - elantella@gmail.com</a:t>
            </a:r>
          </a:p>
        </p:txBody>
      </p:sp>
      <p:sp>
        <p:nvSpPr>
          <p:cNvPr id="5" name="4 Marcador de número de diapositiva"/>
          <p:cNvSpPr>
            <a:spLocks noGrp="1"/>
          </p:cNvSpPr>
          <p:nvPr>
            <p:ph type="sldNum" sz="quarter" idx="12"/>
          </p:nvPr>
        </p:nvSpPr>
        <p:spPr>
          <a:xfrm>
            <a:off x="6457950" y="6522430"/>
            <a:ext cx="2057400" cy="347472"/>
          </a:xfrm>
        </p:spPr>
        <p:txBody>
          <a:bodyPr vert="horz" lIns="91440" tIns="45720" rIns="91440" bIns="45720" rtlCol="0" anchor="ctr">
            <a:normAutofit/>
          </a:bodyPr>
          <a:lstStyle/>
          <a:p>
            <a:pPr>
              <a:spcAft>
                <a:spcPts val="600"/>
              </a:spcAft>
            </a:pPr>
            <a:fld id="{1068FEFB-AFFF-405B-AB18-6A17C2B91DE3}" type="slidenum">
              <a:rPr lang="en-US" sz="1000">
                <a:solidFill>
                  <a:srgbClr val="898989"/>
                </a:solidFill>
              </a:rPr>
              <a:pPr>
                <a:spcAft>
                  <a:spcPts val="600"/>
                </a:spcAft>
              </a:pPr>
              <a:t>2</a:t>
            </a:fld>
            <a:endParaRPr lang="en-US" sz="1000" dirty="0">
              <a:solidFill>
                <a:srgbClr val="898989"/>
              </a:solidFill>
            </a:endParaRPr>
          </a:p>
        </p:txBody>
      </p:sp>
    </p:spTree>
    <p:extLst>
      <p:ext uri="{BB962C8B-B14F-4D97-AF65-F5344CB8AC3E}">
        <p14:creationId xmlns:p14="http://schemas.microsoft.com/office/powerpoint/2010/main" val="22528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1028699" y="294538"/>
            <a:ext cx="7421963" cy="876376"/>
          </a:xfrm>
        </p:spPr>
        <p:style>
          <a:lnRef idx="1">
            <a:schemeClr val="accent2"/>
          </a:lnRef>
          <a:fillRef idx="3">
            <a:schemeClr val="accent2"/>
          </a:fillRef>
          <a:effectRef idx="2">
            <a:schemeClr val="accent2"/>
          </a:effectRef>
          <a:fontRef idx="minor">
            <a:schemeClr val="lt1"/>
          </a:fontRef>
        </p:style>
        <p:txBody>
          <a:bodyPr>
            <a:normAutofit/>
          </a:bodyPr>
          <a:lstStyle/>
          <a:p>
            <a:pPr>
              <a:lnSpc>
                <a:spcPct val="90000"/>
              </a:lnSpc>
            </a:pPr>
            <a:r>
              <a:rPr lang="es-ES" sz="2200" dirty="0">
                <a:solidFill>
                  <a:srgbClr val="FFFFFF"/>
                </a:solidFill>
              </a:rPr>
              <a:t>DICTAMEN MÉDICO</a:t>
            </a:r>
            <a:br>
              <a:rPr lang="es-ES" sz="2200" dirty="0">
                <a:solidFill>
                  <a:srgbClr val="FFFFFF"/>
                </a:solidFill>
              </a:rPr>
            </a:br>
            <a:r>
              <a:rPr lang="es-ES" sz="2200" dirty="0">
                <a:solidFill>
                  <a:srgbClr val="FFFFFF"/>
                </a:solidFill>
              </a:rPr>
              <a:t>CON INCAPACIDAD – SIN INCAPACIDAD (trámite Res. 298/2017)</a:t>
            </a:r>
            <a:endParaRPr lang="es-AR" sz="2200" dirty="0">
              <a:solidFill>
                <a:srgbClr val="FFFFFF"/>
              </a:solidFill>
            </a:endParaRPr>
          </a:p>
        </p:txBody>
      </p:sp>
      <p:sp>
        <p:nvSpPr>
          <p:cNvPr id="6" name="5 Marcador de pie de página"/>
          <p:cNvSpPr>
            <a:spLocks noGrp="1"/>
          </p:cNvSpPr>
          <p:nvPr>
            <p:ph type="ftr" sz="quarter" idx="11"/>
          </p:nvPr>
        </p:nvSpPr>
        <p:spPr>
          <a:xfrm rot="5400000">
            <a:off x="-1370793" y="1984248"/>
            <a:ext cx="3086099" cy="365125"/>
          </a:xfrm>
        </p:spPr>
        <p:txBody>
          <a:bodyPr>
            <a:normAutofit/>
          </a:bodyPr>
          <a:lstStyle/>
          <a:p>
            <a:pPr algn="l">
              <a:spcAft>
                <a:spcPts val="600"/>
              </a:spcAft>
            </a:pPr>
            <a:r>
              <a:rPr lang="es-AR" sz="1000" dirty="0">
                <a:solidFill>
                  <a:srgbClr val="FFFFFF"/>
                </a:solidFill>
              </a:rPr>
              <a:t>Eduardo Lantella - elantella@gmail.com</a:t>
            </a:r>
          </a:p>
        </p:txBody>
      </p:sp>
      <p:sp>
        <p:nvSpPr>
          <p:cNvPr id="3" name="2 Marcador de contenido"/>
          <p:cNvSpPr>
            <a:spLocks noGrp="1"/>
          </p:cNvSpPr>
          <p:nvPr>
            <p:ph idx="1"/>
          </p:nvPr>
        </p:nvSpPr>
        <p:spPr>
          <a:xfrm>
            <a:off x="577791" y="1374436"/>
            <a:ext cx="8268242" cy="5350669"/>
          </a:xfrm>
        </p:spPr>
        <p:style>
          <a:lnRef idx="1">
            <a:schemeClr val="dk1"/>
          </a:lnRef>
          <a:fillRef idx="2">
            <a:schemeClr val="dk1"/>
          </a:fillRef>
          <a:effectRef idx="1">
            <a:schemeClr val="dk1"/>
          </a:effectRef>
          <a:fontRef idx="minor">
            <a:schemeClr val="dk1"/>
          </a:fontRef>
        </p:style>
        <p:txBody>
          <a:bodyPr anchor="ctr">
            <a:normAutofit/>
          </a:bodyPr>
          <a:lstStyle/>
          <a:p>
            <a:r>
              <a:rPr lang="es-ES" sz="2800" dirty="0"/>
              <a:t>SE NOTIFICA A LAS PARTES.</a:t>
            </a:r>
            <a:endParaRPr lang="es-ES" sz="2800" dirty="0">
              <a:cs typeface="Calibri"/>
            </a:endParaRPr>
          </a:p>
          <a:p>
            <a:pPr>
              <a:buNone/>
            </a:pPr>
            <a:r>
              <a:rPr lang="es-ES" sz="2800" b="1" u="sng" dirty="0"/>
              <a:t>Art. 10 Res. SRT 298/17 </a:t>
            </a:r>
            <a:endParaRPr lang="es-ES" sz="2800" b="1" u="sng" dirty="0">
              <a:cs typeface="Calibri"/>
            </a:endParaRPr>
          </a:p>
          <a:p>
            <a:pPr algn="ctr">
              <a:buNone/>
            </a:pPr>
            <a:r>
              <a:rPr lang="es-ES" sz="2800" b="1" u="sng" dirty="0"/>
              <a:t>RECURSOS</a:t>
            </a:r>
            <a:endParaRPr lang="es-ES" sz="2800" b="1" u="sng" dirty="0">
              <a:cs typeface="Calibri"/>
            </a:endParaRPr>
          </a:p>
          <a:p>
            <a:pPr>
              <a:buNone/>
            </a:pPr>
            <a:r>
              <a:rPr lang="es-ES" sz="2800" dirty="0"/>
              <a:t>Plazo de </a:t>
            </a:r>
            <a:r>
              <a:rPr lang="es-ES" sz="2800" b="1" u="sng" dirty="0"/>
              <a:t>tres (3) días </a:t>
            </a:r>
            <a:r>
              <a:rPr lang="es-ES" sz="2800" dirty="0"/>
              <a:t>para interponer:</a:t>
            </a:r>
            <a:endParaRPr lang="es-ES" sz="2800" dirty="0">
              <a:cs typeface="Calibri"/>
            </a:endParaRPr>
          </a:p>
          <a:p>
            <a:pPr algn="just">
              <a:buFont typeface="Wingdings" pitchFamily="2" charset="2"/>
              <a:buChar char="Ø"/>
            </a:pPr>
            <a:r>
              <a:rPr lang="es-ES" sz="2800" b="1" dirty="0"/>
              <a:t>RECTIFICATORIA </a:t>
            </a:r>
            <a:r>
              <a:rPr lang="es-ES" sz="2800" dirty="0"/>
              <a:t>(errores materiales o formales)</a:t>
            </a:r>
            <a:endParaRPr lang="es-ES" sz="2800" dirty="0">
              <a:cs typeface="Calibri"/>
            </a:endParaRPr>
          </a:p>
          <a:p>
            <a:pPr algn="just">
              <a:spcBef>
                <a:spcPts val="0"/>
              </a:spcBef>
              <a:buFont typeface="Wingdings" pitchFamily="2" charset="2"/>
              <a:buChar char="Ø"/>
            </a:pPr>
            <a:r>
              <a:rPr lang="es-ES" sz="2800" b="1" dirty="0"/>
              <a:t>REVOCATORIA</a:t>
            </a:r>
            <a:r>
              <a:rPr lang="es-ES" sz="2800" dirty="0"/>
              <a:t> (</a:t>
            </a:r>
            <a:r>
              <a:rPr lang="es-AR" sz="2800" dirty="0"/>
              <a:t>contradicción entre su fundamentación y la conclusión u omisión sobre alguna de las peticiones o cuestiones planteadas, que alteren lo sustancial del dictamen).</a:t>
            </a:r>
            <a:endParaRPr lang="es-AR" sz="2800" dirty="0">
              <a:cs typeface="Calibri"/>
            </a:endParaRPr>
          </a:p>
        </p:txBody>
      </p:sp>
      <p:sp>
        <p:nvSpPr>
          <p:cNvPr id="4" name="3 Marcador de número de diapositiva"/>
          <p:cNvSpPr>
            <a:spLocks noGrp="1"/>
          </p:cNvSpPr>
          <p:nvPr>
            <p:ph type="sldNum" sz="quarter" idx="12"/>
          </p:nvPr>
        </p:nvSpPr>
        <p:spPr>
          <a:xfrm>
            <a:off x="8778240" y="6455431"/>
            <a:ext cx="334434"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20</a:t>
            </a:fld>
            <a:endParaRPr lang="es-AR" sz="1000" dirty="0">
              <a:solidFill>
                <a:schemeClr val="tx1">
                  <a:lumMod val="50000"/>
                  <a:lumOff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1028699" y="294538"/>
            <a:ext cx="7421963" cy="719082"/>
          </a:xfrm>
        </p:spPr>
        <p:style>
          <a:lnRef idx="1">
            <a:schemeClr val="accent2"/>
          </a:lnRef>
          <a:fillRef idx="3">
            <a:schemeClr val="accent2"/>
          </a:fillRef>
          <a:effectRef idx="2">
            <a:schemeClr val="accent2"/>
          </a:effectRef>
          <a:fontRef idx="minor">
            <a:schemeClr val="lt1"/>
          </a:fontRef>
        </p:style>
        <p:txBody>
          <a:bodyPr>
            <a:normAutofit/>
          </a:bodyPr>
          <a:lstStyle/>
          <a:p>
            <a:r>
              <a:rPr lang="es-ES" sz="3500" dirty="0">
                <a:solidFill>
                  <a:srgbClr val="FFFFFF"/>
                </a:solidFill>
              </a:rPr>
              <a:t>AUDIENCIA DE ACUERDO</a:t>
            </a:r>
            <a:endParaRPr lang="es-AR" sz="3500" dirty="0">
              <a:solidFill>
                <a:srgbClr val="FFFFFF"/>
              </a:solidFill>
            </a:endParaRPr>
          </a:p>
        </p:txBody>
      </p:sp>
      <p:sp>
        <p:nvSpPr>
          <p:cNvPr id="6" name="5 Marcador de pie de página"/>
          <p:cNvSpPr>
            <a:spLocks noGrp="1"/>
          </p:cNvSpPr>
          <p:nvPr>
            <p:ph type="ftr" sz="quarter" idx="11"/>
          </p:nvPr>
        </p:nvSpPr>
        <p:spPr>
          <a:xfrm rot="5400000">
            <a:off x="-1370793" y="1984248"/>
            <a:ext cx="3086099" cy="365125"/>
          </a:xfrm>
        </p:spPr>
        <p:txBody>
          <a:bodyPr>
            <a:normAutofit/>
          </a:bodyPr>
          <a:lstStyle/>
          <a:p>
            <a:pPr algn="l">
              <a:spcAft>
                <a:spcPts val="600"/>
              </a:spcAft>
            </a:pPr>
            <a:r>
              <a:rPr lang="es-AR" sz="1000" dirty="0">
                <a:solidFill>
                  <a:srgbClr val="FFFFFF"/>
                </a:solidFill>
              </a:rPr>
              <a:t>Eduardo Lantella - elantella@gmail.com</a:t>
            </a:r>
          </a:p>
        </p:txBody>
      </p:sp>
      <p:sp>
        <p:nvSpPr>
          <p:cNvPr id="3" name="2 Marcador de contenido"/>
          <p:cNvSpPr>
            <a:spLocks noGrp="1"/>
          </p:cNvSpPr>
          <p:nvPr>
            <p:ph idx="1"/>
          </p:nvPr>
        </p:nvSpPr>
        <p:spPr>
          <a:xfrm>
            <a:off x="577791" y="1112280"/>
            <a:ext cx="8362618" cy="5612824"/>
          </a:xfrm>
        </p:spPr>
        <p:style>
          <a:lnRef idx="1">
            <a:schemeClr val="dk1"/>
          </a:lnRef>
          <a:fillRef idx="2">
            <a:schemeClr val="dk1"/>
          </a:fillRef>
          <a:effectRef idx="1">
            <a:schemeClr val="dk1"/>
          </a:effectRef>
          <a:fontRef idx="minor">
            <a:schemeClr val="dk1"/>
          </a:fontRef>
        </p:style>
        <p:txBody>
          <a:bodyPr anchor="ctr">
            <a:normAutofit/>
          </a:bodyPr>
          <a:lstStyle/>
          <a:p>
            <a:pPr>
              <a:lnSpc>
                <a:spcPct val="90000"/>
              </a:lnSpc>
              <a:buNone/>
            </a:pPr>
            <a:r>
              <a:rPr lang="es-ES" sz="2400" b="1" u="sng" dirty="0" smtClean="0"/>
              <a:t>ACUERDO</a:t>
            </a:r>
            <a:r>
              <a:rPr lang="es-ES" sz="2400" b="1" u="sng" dirty="0"/>
              <a:t>:</a:t>
            </a:r>
            <a:r>
              <a:rPr lang="es-ES" sz="2400" dirty="0"/>
              <a:t> Si las partes arriban a un acuerdo se remite para su homologación por el Titular del SH. </a:t>
            </a:r>
            <a:endParaRPr lang="es-ES" sz="2400" dirty="0">
              <a:cs typeface="Calibri"/>
            </a:endParaRPr>
          </a:p>
          <a:p>
            <a:pPr>
              <a:lnSpc>
                <a:spcPct val="90000"/>
              </a:lnSpc>
              <a:buNone/>
            </a:pPr>
            <a:r>
              <a:rPr lang="es-ES" sz="2400" dirty="0"/>
              <a:t>Se puede alcanzar un acuerdo por un importe indemnizatorio mayor al establecido por el SH.</a:t>
            </a:r>
            <a:endParaRPr lang="es-ES" sz="2400" dirty="0">
              <a:cs typeface="Calibri"/>
            </a:endParaRPr>
          </a:p>
          <a:p>
            <a:pPr>
              <a:lnSpc>
                <a:spcPct val="90000"/>
              </a:lnSpc>
              <a:buNone/>
            </a:pPr>
            <a:r>
              <a:rPr lang="es-AR" sz="2400" b="1" u="sng" dirty="0"/>
              <a:t>SIN ACUERDO: </a:t>
            </a:r>
            <a:r>
              <a:rPr lang="es-AR" sz="2400" dirty="0"/>
              <a:t>Disconformidad con el porcentaje de incapacidad o con el monto de la liquidación, </a:t>
            </a:r>
            <a:r>
              <a:rPr lang="es-ES" sz="2400" dirty="0"/>
              <a:t>se remite para que dicte el acto administrativo el Titular del SH y queda expedita la vía recursiva por ante la CM CENTRAL o la acción judicial (Art.  2 inc. J ley 15.057).</a:t>
            </a:r>
            <a:endParaRPr lang="es-AR" sz="2400" dirty="0">
              <a:cs typeface="Calibri"/>
            </a:endParaRPr>
          </a:p>
        </p:txBody>
      </p:sp>
      <p:sp>
        <p:nvSpPr>
          <p:cNvPr id="4" name="3 Marcador de número de diapositiva"/>
          <p:cNvSpPr>
            <a:spLocks noGrp="1"/>
          </p:cNvSpPr>
          <p:nvPr>
            <p:ph type="sldNum" sz="quarter" idx="12"/>
          </p:nvPr>
        </p:nvSpPr>
        <p:spPr>
          <a:xfrm>
            <a:off x="8778240" y="6455431"/>
            <a:ext cx="334434"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21</a:t>
            </a:fld>
            <a:endParaRPr lang="es-AR" sz="1000" dirty="0">
              <a:solidFill>
                <a:schemeClr val="tx1">
                  <a:lumMod val="50000"/>
                  <a:lumOff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3 Título"/>
          <p:cNvSpPr>
            <a:spLocks noGrp="1"/>
          </p:cNvSpPr>
          <p:nvPr>
            <p:ph type="title"/>
          </p:nvPr>
        </p:nvSpPr>
        <p:spPr>
          <a:xfrm>
            <a:off x="1028699" y="294538"/>
            <a:ext cx="7421963" cy="614220"/>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s-ES" sz="3500" dirty="0">
                <a:solidFill>
                  <a:srgbClr val="FFFFFF"/>
                </a:solidFill>
              </a:rPr>
              <a:t>HOMOLOGACIÓN DEL ACUERDO</a:t>
            </a:r>
            <a:endParaRPr lang="es-AR" sz="3500" dirty="0">
              <a:solidFill>
                <a:srgbClr val="FFFFFF"/>
              </a:solidFill>
            </a:endParaRPr>
          </a:p>
        </p:txBody>
      </p:sp>
      <p:sp>
        <p:nvSpPr>
          <p:cNvPr id="8" name="7 Marcador de pie de página"/>
          <p:cNvSpPr>
            <a:spLocks noGrp="1"/>
          </p:cNvSpPr>
          <p:nvPr>
            <p:ph type="ftr" sz="quarter" idx="11"/>
          </p:nvPr>
        </p:nvSpPr>
        <p:spPr>
          <a:xfrm rot="5400000">
            <a:off x="-1370793" y="1984248"/>
            <a:ext cx="3086099" cy="365125"/>
          </a:xfrm>
        </p:spPr>
        <p:txBody>
          <a:bodyPr>
            <a:normAutofit/>
          </a:bodyPr>
          <a:lstStyle/>
          <a:p>
            <a:pPr algn="l">
              <a:spcAft>
                <a:spcPts val="600"/>
              </a:spcAft>
            </a:pPr>
            <a:r>
              <a:rPr lang="es-AR" sz="1000" dirty="0">
                <a:solidFill>
                  <a:srgbClr val="FFFFFF"/>
                </a:solidFill>
              </a:rPr>
              <a:t>Eduardo Lantella - elantella@gmail.com</a:t>
            </a:r>
          </a:p>
        </p:txBody>
      </p:sp>
      <p:sp>
        <p:nvSpPr>
          <p:cNvPr id="5" name="4 Marcador de contenido"/>
          <p:cNvSpPr>
            <a:spLocks noGrp="1"/>
          </p:cNvSpPr>
          <p:nvPr>
            <p:ph idx="1"/>
          </p:nvPr>
        </p:nvSpPr>
        <p:spPr>
          <a:xfrm>
            <a:off x="640709" y="1028390"/>
            <a:ext cx="8142407" cy="5696715"/>
          </a:xfrm>
        </p:spPr>
        <p:style>
          <a:lnRef idx="1">
            <a:schemeClr val="dk1"/>
          </a:lnRef>
          <a:fillRef idx="2">
            <a:schemeClr val="dk1"/>
          </a:fillRef>
          <a:effectRef idx="1">
            <a:schemeClr val="dk1"/>
          </a:effectRef>
          <a:fontRef idx="minor">
            <a:schemeClr val="dk1"/>
          </a:fontRef>
        </p:style>
        <p:txBody>
          <a:bodyPr anchor="ctr">
            <a:normAutofit/>
          </a:bodyPr>
          <a:lstStyle/>
          <a:p>
            <a:pPr algn="just">
              <a:lnSpc>
                <a:spcPct val="90000"/>
              </a:lnSpc>
            </a:pPr>
            <a:r>
              <a:rPr lang="es-ES" sz="2000" dirty="0"/>
              <a:t>ACTO ADMINISTRATIVO emitido por el titular del SH homologando el acuerdo, dejando constancia de la incapacidad informada.</a:t>
            </a:r>
            <a:endParaRPr lang="es-MX" sz="2000" dirty="0">
              <a:cs typeface="Calibri"/>
            </a:endParaRPr>
          </a:p>
          <a:p>
            <a:pPr algn="just">
              <a:lnSpc>
                <a:spcPct val="90000"/>
              </a:lnSpc>
            </a:pPr>
            <a:r>
              <a:rPr lang="es-ES" sz="2000" dirty="0"/>
              <a:t>A partir de los cinco días de notificado la ART o el Empleador Autoasegurado deberán </a:t>
            </a:r>
            <a:r>
              <a:rPr lang="es-AR" sz="2000" dirty="0"/>
              <a:t>poner a disposición el importe de la indemnización en la cuenta bancaria del trabajador oportunamente declarada.</a:t>
            </a:r>
            <a:endParaRPr lang="es-AR" sz="2000" dirty="0">
              <a:cs typeface="Calibri"/>
            </a:endParaRPr>
          </a:p>
          <a:p>
            <a:pPr algn="just">
              <a:lnSpc>
                <a:spcPct val="90000"/>
              </a:lnSpc>
            </a:pPr>
            <a:r>
              <a:rPr lang="es-ES" sz="2000" b="1" u="sng" dirty="0">
                <a:solidFill>
                  <a:srgbClr val="FF0000"/>
                </a:solidFill>
                <a:latin typeface="Gill Sans Ultra Bold"/>
              </a:rPr>
              <a:t>Cosa Juzgada Administrativa</a:t>
            </a:r>
          </a:p>
          <a:p>
            <a:pPr algn="just">
              <a:lnSpc>
                <a:spcPct val="90000"/>
              </a:lnSpc>
            </a:pPr>
            <a:r>
              <a:rPr lang="es-ES" sz="2000" b="1" u="sng" dirty="0">
                <a:latin typeface="Times New Roman"/>
                <a:cs typeface="Times New Roman"/>
              </a:rPr>
              <a:t>TT5 Quilmes. 13/10/2021 "CHAPARRO LUCAS NAHUEL C/ SWISS MEDICAL ART S.A. S/ ACCIDENTE DE TRABAJO - ACCION ESPECIAL - Expte. N°15174. </a:t>
            </a:r>
            <a:r>
              <a:rPr lang="es-ES" sz="2000" dirty="0">
                <a:latin typeface="Times New Roman"/>
                <a:cs typeface="Times New Roman"/>
              </a:rPr>
              <a:t>«…</a:t>
            </a:r>
            <a:r>
              <a:rPr lang="es-AR" sz="2000" dirty="0">
                <a:latin typeface="Times New Roman"/>
                <a:cs typeface="Times New Roman"/>
              </a:rPr>
              <a:t>habiendo quedado demostrado en la sentencia de los hechos que producto del accidente de trabajo materia de esta litís, el actor padece una incapacidad psicofísica – secuela física 8% secuela psíquica 5% - en relación causal con el mismo, no se aprecia que el acuerdo celebrado en sede administrativa resulte omnicomprensivo del total de las afecciones sufridas por el actor en relación con el evento dañoso tratado, razón por la cual no encuentro presente en el caso que nos ocupa, la triple identidad que exige el instituto de la cosa juzgada para proceder a su admisión».</a:t>
            </a:r>
            <a:endParaRPr lang="es-ES" sz="2000" dirty="0">
              <a:latin typeface="Times New Roman"/>
              <a:cs typeface="Times New Roman"/>
            </a:endParaRPr>
          </a:p>
        </p:txBody>
      </p:sp>
      <p:sp>
        <p:nvSpPr>
          <p:cNvPr id="2" name="1 Marcador de número de diapositiva"/>
          <p:cNvSpPr>
            <a:spLocks noGrp="1"/>
          </p:cNvSpPr>
          <p:nvPr>
            <p:ph type="sldNum" sz="quarter" idx="12"/>
          </p:nvPr>
        </p:nvSpPr>
        <p:spPr>
          <a:xfrm>
            <a:off x="8778240" y="6455431"/>
            <a:ext cx="334434"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22</a:t>
            </a:fld>
            <a:endParaRPr lang="es-AR" sz="1000" dirty="0">
              <a:solidFill>
                <a:schemeClr val="tx1">
                  <a:lumMod val="50000"/>
                  <a:lumOff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3 Título"/>
          <p:cNvSpPr>
            <a:spLocks noGrp="1"/>
          </p:cNvSpPr>
          <p:nvPr>
            <p:ph type="title"/>
          </p:nvPr>
        </p:nvSpPr>
        <p:spPr>
          <a:xfrm>
            <a:off x="986118" y="735106"/>
            <a:ext cx="7540322" cy="5214470"/>
          </a:xfr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rmAutofit/>
          </a:bodyPr>
          <a:lstStyle/>
          <a:p>
            <a:pPr>
              <a:lnSpc>
                <a:spcPct val="90000"/>
              </a:lnSpc>
            </a:pPr>
            <a:r>
              <a:rPr lang="en-US" sz="4800" kern="1200" dirty="0">
                <a:solidFill>
                  <a:srgbClr val="FFFFFF"/>
                </a:solidFill>
                <a:latin typeface="+mj-lt"/>
                <a:ea typeface="+mj-ea"/>
                <a:cs typeface="+mj-cs"/>
              </a:rPr>
              <a:t>La Comisión Médica </a:t>
            </a:r>
            <a:r>
              <a:rPr lang="en-US" sz="4800" kern="1200" dirty="0" smtClean="0">
                <a:solidFill>
                  <a:srgbClr val="FFFFFF"/>
                </a:solidFill>
                <a:latin typeface="+mj-lt"/>
                <a:ea typeface="+mj-ea"/>
                <a:cs typeface="+mj-cs"/>
              </a:rPr>
              <a:t>Jurisdictional, </a:t>
            </a:r>
            <a:r>
              <a:rPr lang="en-US" sz="4800" kern="1200" dirty="0">
                <a:solidFill>
                  <a:srgbClr val="FFFFFF"/>
                </a:solidFill>
                <a:latin typeface="+mj-lt"/>
                <a:ea typeface="+mj-ea"/>
                <a:cs typeface="+mj-cs"/>
              </a:rPr>
              <a:t>a través del Titular del </a:t>
            </a:r>
            <a:r>
              <a:rPr lang="es-AR" sz="4800" kern="1200" dirty="0" smtClean="0">
                <a:solidFill>
                  <a:srgbClr val="FFFFFF"/>
                </a:solidFill>
                <a:latin typeface="+mj-lt"/>
                <a:ea typeface="+mj-ea"/>
                <a:cs typeface="+mj-cs"/>
              </a:rPr>
              <a:t>Servicio</a:t>
            </a:r>
            <a:r>
              <a:rPr lang="en-US" sz="4800" kern="1200" dirty="0" smtClean="0">
                <a:solidFill>
                  <a:srgbClr val="FFFFFF"/>
                </a:solidFill>
                <a:latin typeface="+mj-lt"/>
                <a:ea typeface="+mj-ea"/>
                <a:cs typeface="+mj-cs"/>
              </a:rPr>
              <a:t> </a:t>
            </a:r>
            <a:r>
              <a:rPr lang="en-US" sz="4800" kern="1200" dirty="0">
                <a:solidFill>
                  <a:srgbClr val="FFFFFF"/>
                </a:solidFill>
                <a:latin typeface="+mj-lt"/>
                <a:ea typeface="+mj-ea"/>
                <a:cs typeface="+mj-cs"/>
              </a:rPr>
              <a:t>de Homologación, </a:t>
            </a:r>
            <a:r>
              <a:rPr lang="en-US" sz="4800" kern="1200" dirty="0" err="1">
                <a:solidFill>
                  <a:srgbClr val="FFFFFF"/>
                </a:solidFill>
                <a:latin typeface="+mj-lt"/>
                <a:ea typeface="+mj-ea"/>
                <a:cs typeface="+mj-cs"/>
              </a:rPr>
              <a:t>emitirá</a:t>
            </a:r>
            <a:r>
              <a:rPr lang="en-US" sz="4800" kern="1200" dirty="0">
                <a:solidFill>
                  <a:srgbClr val="FFFFFF"/>
                </a:solidFill>
                <a:latin typeface="+mj-lt"/>
                <a:ea typeface="+mj-ea"/>
                <a:cs typeface="+mj-cs"/>
              </a:rPr>
              <a:t> el </a:t>
            </a:r>
            <a:r>
              <a:rPr lang="en-US" sz="4800" kern="1200" dirty="0" err="1">
                <a:solidFill>
                  <a:srgbClr val="FFFFFF"/>
                </a:solidFill>
                <a:latin typeface="+mj-lt"/>
                <a:ea typeface="+mj-ea"/>
                <a:cs typeface="+mj-cs"/>
              </a:rPr>
              <a:t>acto</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administrativo</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definitivo</a:t>
            </a:r>
            <a:r>
              <a:rPr lang="en-US" sz="4800" kern="1200" dirty="0">
                <a:solidFill>
                  <a:srgbClr val="FFFFFF"/>
                </a:solidFill>
                <a:latin typeface="+mj-lt"/>
                <a:ea typeface="+mj-ea"/>
                <a:cs typeface="+mj-cs"/>
              </a:rPr>
              <a:t>, que </a:t>
            </a:r>
            <a:r>
              <a:rPr lang="en-US" sz="4800" kern="1200" dirty="0" err="1">
                <a:solidFill>
                  <a:srgbClr val="FFFFFF"/>
                </a:solidFill>
                <a:latin typeface="+mj-lt"/>
                <a:ea typeface="+mj-ea"/>
                <a:cs typeface="+mj-cs"/>
              </a:rPr>
              <a:t>concluye</a:t>
            </a:r>
            <a:r>
              <a:rPr lang="en-US" sz="4800" kern="1200" dirty="0">
                <a:solidFill>
                  <a:srgbClr val="FFFFFF"/>
                </a:solidFill>
                <a:latin typeface="+mj-lt"/>
                <a:ea typeface="+mj-ea"/>
                <a:cs typeface="+mj-cs"/>
              </a:rPr>
              <a:t> y </a:t>
            </a:r>
            <a:r>
              <a:rPr lang="en-US" sz="4800" kern="1200" dirty="0" err="1">
                <a:solidFill>
                  <a:srgbClr val="FFFFFF"/>
                </a:solidFill>
                <a:latin typeface="+mj-lt"/>
                <a:ea typeface="+mj-ea"/>
                <a:cs typeface="+mj-cs"/>
              </a:rPr>
              <a:t>agota</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esa</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instancia</a:t>
            </a:r>
            <a:endParaRPr lang="en-US" sz="4800" kern="1200" dirty="0">
              <a:solidFill>
                <a:srgbClr val="FFFFFF"/>
              </a:solidFill>
              <a:latin typeface="+mj-lt"/>
              <a:ea typeface="+mj-ea"/>
              <a:cs typeface="Calibri"/>
            </a:endParaRPr>
          </a:p>
        </p:txBody>
      </p:sp>
      <p:sp>
        <p:nvSpPr>
          <p:cNvPr id="6" name="5 Marcador de pie de página"/>
          <p:cNvSpPr>
            <a:spLocks noGrp="1"/>
          </p:cNvSpPr>
          <p:nvPr>
            <p:ph type="ftr" sz="quarter" idx="11"/>
          </p:nvPr>
        </p:nvSpPr>
        <p:spPr>
          <a:xfrm rot="5400000">
            <a:off x="-1371600" y="1984248"/>
            <a:ext cx="3086100" cy="365125"/>
          </a:xfrm>
        </p:spPr>
        <p:txBody>
          <a:bodyPr vert="horz" lIns="91440" tIns="45720" rIns="91440" bIns="45720" rtlCol="0" anchor="ctr">
            <a:normAutofit/>
          </a:bodyPr>
          <a:lstStyle/>
          <a:p>
            <a:pPr algn="l">
              <a:spcAft>
                <a:spcPts val="600"/>
              </a:spcAft>
            </a:pPr>
            <a:r>
              <a:rPr lang="en-US" sz="1000" kern="1200" dirty="0">
                <a:solidFill>
                  <a:srgbClr val="FFFFFF"/>
                </a:solidFill>
                <a:latin typeface="+mn-lt"/>
                <a:ea typeface="+mn-ea"/>
                <a:cs typeface="+mn-cs"/>
              </a:rPr>
              <a:t>Eduardo Lantella - elantella@gmail.com</a:t>
            </a:r>
          </a:p>
        </p:txBody>
      </p:sp>
      <p:sp>
        <p:nvSpPr>
          <p:cNvPr id="2" name="1 Marcador de número de diapositiva"/>
          <p:cNvSpPr>
            <a:spLocks noGrp="1"/>
          </p:cNvSpPr>
          <p:nvPr>
            <p:ph type="sldNum" sz="quarter" idx="12"/>
          </p:nvPr>
        </p:nvSpPr>
        <p:spPr>
          <a:xfrm>
            <a:off x="8778240" y="6446837"/>
            <a:ext cx="336042" cy="365125"/>
          </a:xfrm>
        </p:spPr>
        <p:txBody>
          <a:bodyPr vert="horz" lIns="91440" tIns="45720" rIns="91440" bIns="45720" rtlCol="0" anchor="ctr">
            <a:normAutofit/>
          </a:bodyPr>
          <a:lstStyle/>
          <a:p>
            <a:pPr>
              <a:spcAft>
                <a:spcPts val="600"/>
              </a:spcAft>
            </a:pPr>
            <a:fld id="{1068FEFB-AFFF-405B-AB18-6A17C2B91DE3}" type="slidenum">
              <a:rPr lang="en-US" sz="1000">
                <a:solidFill>
                  <a:schemeClr val="tx1">
                    <a:lumMod val="50000"/>
                    <a:lumOff val="50000"/>
                  </a:schemeClr>
                </a:solidFill>
              </a:rPr>
              <a:pPr>
                <a:spcAft>
                  <a:spcPts val="600"/>
                </a:spcAft>
              </a:pPr>
              <a:t>23</a:t>
            </a:fld>
            <a:endParaRPr lang="en-US" sz="1000">
              <a:solidFill>
                <a:schemeClr val="tx1">
                  <a:lumMod val="50000"/>
                  <a:lumOff val="50000"/>
                </a:schemeClr>
              </a:solidFill>
            </a:endParaRPr>
          </a:p>
        </p:txBody>
      </p:sp>
    </p:spTree>
    <p:extLst>
      <p:ext uri="{BB962C8B-B14F-4D97-AF65-F5344CB8AC3E}">
        <p14:creationId xmlns:p14="http://schemas.microsoft.com/office/powerpoint/2010/main" val="26248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15125" y="1153572"/>
            <a:ext cx="2400300" cy="4461163"/>
          </a:xfrm>
        </p:spPr>
        <p:style>
          <a:lnRef idx="0">
            <a:schemeClr val="accent1"/>
          </a:lnRef>
          <a:fillRef idx="3">
            <a:schemeClr val="accent1"/>
          </a:fillRef>
          <a:effectRef idx="3">
            <a:schemeClr val="accent1"/>
          </a:effectRef>
          <a:fontRef idx="minor">
            <a:schemeClr val="lt1"/>
          </a:fontRef>
        </p:style>
        <p:txBody>
          <a:bodyPr>
            <a:normAutofit/>
          </a:bodyPr>
          <a:lstStyle/>
          <a:p>
            <a:pPr>
              <a:lnSpc>
                <a:spcPct val="90000"/>
              </a:lnSpc>
            </a:pPr>
            <a:r>
              <a:rPr lang="es-ES" sz="2400">
                <a:solidFill>
                  <a:srgbClr val="FFFFFF"/>
                </a:solidFill>
              </a:rPr>
              <a:t>DESACUERDO CON LO DECIDIDO EN EL ACTO ADMINISTRATIVO </a:t>
            </a:r>
            <a:br>
              <a:rPr lang="es-ES" sz="2400">
                <a:solidFill>
                  <a:srgbClr val="FFFFFF"/>
                </a:solidFill>
              </a:rPr>
            </a:br>
            <a:r>
              <a:rPr lang="es-ES" sz="2400">
                <a:solidFill>
                  <a:srgbClr val="FFFFFF"/>
                </a:solidFill>
              </a:rPr>
              <a:t>TRAMITES Res. SRT 298/17</a:t>
            </a:r>
            <a:endParaRPr lang="es-AR" sz="2400">
              <a:solidFill>
                <a:srgbClr val="FFFFFF"/>
              </a:solidFill>
            </a:endParaRPr>
          </a:p>
        </p:txBody>
      </p:sp>
      <p:sp>
        <p:nvSpPr>
          <p:cNvPr id="15" name="Arc 14">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Marcador de contenido"/>
          <p:cNvSpPr>
            <a:spLocks noGrp="1"/>
          </p:cNvSpPr>
          <p:nvPr>
            <p:ph idx="1"/>
          </p:nvPr>
        </p:nvSpPr>
        <p:spPr>
          <a:xfrm>
            <a:off x="3335481" y="77519"/>
            <a:ext cx="5179868" cy="6319655"/>
          </a:xfrm>
        </p:spPr>
        <p:style>
          <a:lnRef idx="1">
            <a:schemeClr val="dk1"/>
          </a:lnRef>
          <a:fillRef idx="2">
            <a:schemeClr val="dk1"/>
          </a:fillRef>
          <a:effectRef idx="1">
            <a:schemeClr val="dk1"/>
          </a:effectRef>
          <a:fontRef idx="minor">
            <a:schemeClr val="dk1"/>
          </a:fontRef>
        </p:style>
        <p:txBody>
          <a:bodyPr anchor="ctr">
            <a:normAutofit/>
          </a:bodyPr>
          <a:lstStyle/>
          <a:p>
            <a:pPr marL="0" indent="0" algn="ctr">
              <a:lnSpc>
                <a:spcPct val="90000"/>
              </a:lnSpc>
              <a:buNone/>
            </a:pPr>
            <a:r>
              <a:rPr lang="es-ES" sz="2000" b="1" u="sng" dirty="0">
                <a:solidFill>
                  <a:schemeClr val="tx1"/>
                </a:solidFill>
              </a:rPr>
              <a:t>A opción del trabajador: </a:t>
            </a:r>
            <a:endParaRPr lang="es-MX" b="1" dirty="0">
              <a:solidFill>
                <a:schemeClr val="tx1"/>
              </a:solidFill>
              <a:cs typeface="Calibri"/>
            </a:endParaRPr>
          </a:p>
          <a:p>
            <a:pPr marL="0" indent="0">
              <a:lnSpc>
                <a:spcPct val="90000"/>
              </a:lnSpc>
              <a:buNone/>
            </a:pPr>
            <a:r>
              <a:rPr lang="es-ES" sz="2000" b="1" dirty="0"/>
              <a:t>COMISIÓN MEDICA CENTRAL (RECURSO)</a:t>
            </a:r>
            <a:endParaRPr lang="es-ES" sz="2000" b="1" u="sng" dirty="0"/>
          </a:p>
          <a:p>
            <a:pPr>
              <a:lnSpc>
                <a:spcPct val="90000"/>
              </a:lnSpc>
            </a:pPr>
            <a:r>
              <a:rPr lang="es-ES" sz="2000" b="1" u="sng" dirty="0">
                <a:solidFill>
                  <a:srgbClr val="FF0000"/>
                </a:solidFill>
              </a:rPr>
              <a:t>Plazo : 15 días.</a:t>
            </a:r>
            <a:endParaRPr lang="es-ES" sz="2000" b="1" u="sng" dirty="0">
              <a:solidFill>
                <a:srgbClr val="FF0000"/>
              </a:solidFill>
              <a:cs typeface="Calibri"/>
            </a:endParaRPr>
          </a:p>
          <a:p>
            <a:pPr marL="0" indent="0">
              <a:lnSpc>
                <a:spcPct val="90000"/>
              </a:lnSpc>
              <a:buNone/>
            </a:pPr>
            <a:r>
              <a:rPr lang="es-ES" sz="2000" dirty="0"/>
              <a:t>Se interpone ante la CM jurisdiccional y se funda en el mismo acto.</a:t>
            </a:r>
            <a:endParaRPr lang="es-ES" sz="2000" dirty="0">
              <a:cs typeface="Calibri"/>
            </a:endParaRPr>
          </a:p>
          <a:p>
            <a:pPr marL="0" indent="0">
              <a:lnSpc>
                <a:spcPct val="90000"/>
              </a:lnSpc>
              <a:buNone/>
            </a:pPr>
            <a:r>
              <a:rPr lang="es-ES" sz="2000" b="1" dirty="0"/>
              <a:t>Dictamen Comisión Médica Central </a:t>
            </a:r>
            <a:r>
              <a:rPr lang="es-ES" sz="2000" dirty="0"/>
              <a:t>apelación </a:t>
            </a:r>
            <a:r>
              <a:rPr lang="es-ES" sz="2000" b="1" dirty="0"/>
              <a:t>recurso directo </a:t>
            </a:r>
            <a:r>
              <a:rPr lang="es-ES" sz="2000" dirty="0"/>
              <a:t>ante los Tribunales del Trabajo de la Provincia </a:t>
            </a:r>
            <a:r>
              <a:rPr lang="es-ES" sz="2000" b="1" dirty="0">
                <a:solidFill>
                  <a:srgbClr val="FF0000"/>
                </a:solidFill>
              </a:rPr>
              <a:t>Plazo 5 </a:t>
            </a:r>
            <a:r>
              <a:rPr lang="es-ES" sz="2000" b="1" dirty="0" smtClean="0">
                <a:solidFill>
                  <a:srgbClr val="FF0000"/>
                </a:solidFill>
              </a:rPr>
              <a:t>días?</a:t>
            </a:r>
            <a:r>
              <a:rPr lang="es-ES" sz="2000" dirty="0" smtClean="0"/>
              <a:t> </a:t>
            </a:r>
            <a:r>
              <a:rPr lang="es-ES" sz="2000" dirty="0"/>
              <a:t>(art. 13 </a:t>
            </a:r>
            <a:r>
              <a:rPr lang="es-ES" sz="2000" dirty="0" err="1"/>
              <a:t>Dec</a:t>
            </a:r>
            <a:r>
              <a:rPr lang="es-ES" sz="2000" dirty="0"/>
              <a:t>. 1475/2015 sustituye </a:t>
            </a:r>
            <a:r>
              <a:rPr lang="es-AR" sz="2000" dirty="0"/>
              <a:t>artículo 26 del Decreto </a:t>
            </a:r>
            <a:r>
              <a:rPr lang="es-AR" sz="2000" dirty="0" err="1"/>
              <a:t>N°</a:t>
            </a:r>
            <a:r>
              <a:rPr lang="es-AR" sz="2000" dirty="0"/>
              <a:t> 717/96).</a:t>
            </a:r>
            <a:endParaRPr lang="es-AR" sz="2000" dirty="0">
              <a:cs typeface="Calibri"/>
            </a:endParaRPr>
          </a:p>
          <a:p>
            <a:pPr marL="0" indent="0">
              <a:lnSpc>
                <a:spcPct val="90000"/>
              </a:lnSpc>
              <a:buNone/>
            </a:pPr>
            <a:r>
              <a:rPr lang="es-ES" sz="2000" dirty="0"/>
              <a:t>Efectos: suspensivos.</a:t>
            </a:r>
            <a:endParaRPr lang="es-ES" sz="2000" dirty="0">
              <a:cs typeface="Calibri"/>
            </a:endParaRPr>
          </a:p>
          <a:p>
            <a:pPr marL="0" indent="0" algn="ctr">
              <a:lnSpc>
                <a:spcPct val="90000"/>
              </a:lnSpc>
              <a:buNone/>
            </a:pPr>
            <a:r>
              <a:rPr lang="es-ES" sz="2400" b="1" u="sng" dirty="0">
                <a:solidFill>
                  <a:srgbClr val="1280EE"/>
                </a:solidFill>
              </a:rPr>
              <a:t>TRIBUNAL DEL TRABAJO </a:t>
            </a:r>
          </a:p>
          <a:p>
            <a:pPr marL="0" indent="0" algn="ctr">
              <a:lnSpc>
                <a:spcPct val="90000"/>
              </a:lnSpc>
              <a:buNone/>
            </a:pPr>
            <a:r>
              <a:rPr lang="es-ES" sz="2400" b="1" u="sng" dirty="0">
                <a:solidFill>
                  <a:srgbClr val="1280EE"/>
                </a:solidFill>
              </a:rPr>
              <a:t>(ACCIÓN LABORAL AUTÓNOMA)</a:t>
            </a:r>
            <a:endParaRPr lang="es-ES" sz="2400" b="1" u="sng" dirty="0">
              <a:solidFill>
                <a:srgbClr val="1280EE"/>
              </a:solidFill>
              <a:cs typeface="Calibri"/>
            </a:endParaRPr>
          </a:p>
          <a:p>
            <a:pPr marL="0" indent="0">
              <a:lnSpc>
                <a:spcPct val="90000"/>
              </a:lnSpc>
            </a:pPr>
            <a:r>
              <a:rPr lang="es-ES" sz="2000" b="1" u="sng" dirty="0">
                <a:solidFill>
                  <a:srgbClr val="FF0000"/>
                </a:solidFill>
              </a:rPr>
              <a:t> Plazo : 90 días hábiles judiciales. </a:t>
            </a:r>
            <a:r>
              <a:rPr lang="es-ES" sz="2000" dirty="0"/>
              <a:t>Se interpone por receptoría como una demanda ordinaria laboral (Res. SCBA 593/20 inicio por</a:t>
            </a:r>
            <a:endParaRPr lang="es-ES" sz="2000" dirty="0">
              <a:cs typeface="Calibri"/>
            </a:endParaRPr>
          </a:p>
          <a:p>
            <a:pPr marL="0" indent="0">
              <a:lnSpc>
                <a:spcPct val="90000"/>
              </a:lnSpc>
              <a:buNone/>
            </a:pPr>
            <a:r>
              <a:rPr lang="es-ES" sz="2000" dirty="0"/>
              <a:t>medios electrónicos).</a:t>
            </a:r>
            <a:endParaRPr lang="es-ES" sz="2000" dirty="0">
              <a:cs typeface="Calibri"/>
            </a:endParaRPr>
          </a:p>
          <a:p>
            <a:pPr>
              <a:lnSpc>
                <a:spcPct val="90000"/>
              </a:lnSpc>
            </a:pPr>
            <a:r>
              <a:rPr lang="es-ES" sz="2000" b="1" u="sng" dirty="0"/>
              <a:t>Efecto: </a:t>
            </a:r>
            <a:r>
              <a:rPr lang="es-ES" sz="2000" dirty="0"/>
              <a:t>suspensivo</a:t>
            </a:r>
            <a:endParaRPr lang="es-ES" sz="2000" dirty="0">
              <a:cs typeface="Calibri"/>
            </a:endParaRPr>
          </a:p>
          <a:p>
            <a:pPr marL="0" indent="0">
              <a:lnSpc>
                <a:spcPct val="90000"/>
              </a:lnSpc>
              <a:buNone/>
            </a:pPr>
            <a:endParaRPr lang="es-AR" sz="2000" dirty="0"/>
          </a:p>
        </p:txBody>
      </p:sp>
      <p:sp>
        <p:nvSpPr>
          <p:cNvPr id="6" name="5 Marcador de pie de página"/>
          <p:cNvSpPr>
            <a:spLocks noGrp="1"/>
          </p:cNvSpPr>
          <p:nvPr>
            <p:ph type="ftr" sz="quarter" idx="11"/>
          </p:nvPr>
        </p:nvSpPr>
        <p:spPr>
          <a:xfrm>
            <a:off x="3028950" y="6356350"/>
            <a:ext cx="3938380" cy="365125"/>
          </a:xfrm>
        </p:spPr>
        <p:txBody>
          <a:bodyPr>
            <a:normAutofit/>
          </a:bodyPr>
          <a:lstStyle/>
          <a:p>
            <a:pPr>
              <a:spcAft>
                <a:spcPts val="600"/>
              </a:spcAft>
            </a:pPr>
            <a:r>
              <a:rPr lang="es-AR" dirty="0"/>
              <a:t>Eduardo Lantella - elantella@gmail.com</a:t>
            </a:r>
          </a:p>
        </p:txBody>
      </p:sp>
      <p:sp>
        <p:nvSpPr>
          <p:cNvPr id="4" name="3 Marcador de número de diapositiva"/>
          <p:cNvSpPr>
            <a:spLocks noGrp="1"/>
          </p:cNvSpPr>
          <p:nvPr>
            <p:ph type="sldNum" sz="quarter" idx="12"/>
          </p:nvPr>
        </p:nvSpPr>
        <p:spPr>
          <a:xfrm>
            <a:off x="7156173" y="6356350"/>
            <a:ext cx="1359176" cy="365125"/>
          </a:xfrm>
        </p:spPr>
        <p:txBody>
          <a:bodyPr>
            <a:normAutofit/>
          </a:bodyPr>
          <a:lstStyle/>
          <a:p>
            <a:pPr>
              <a:spcAft>
                <a:spcPts val="600"/>
              </a:spcAft>
            </a:pPr>
            <a:fld id="{1068FEFB-AFFF-405B-AB18-6A17C2B91DE3}" type="slidenum">
              <a:rPr lang="es-AR" smtClean="0"/>
              <a:pPr>
                <a:spcAft>
                  <a:spcPts val="600"/>
                </a:spcAft>
              </a:pPr>
              <a:t>24</a:t>
            </a:fld>
            <a:endParaRPr lang="es-AR"/>
          </a:p>
        </p:txBody>
      </p:sp>
    </p:spTree>
    <p:extLst>
      <p:ext uri="{BB962C8B-B14F-4D97-AF65-F5344CB8AC3E}">
        <p14:creationId xmlns:p14="http://schemas.microsoft.com/office/powerpoint/2010/main" val="69978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1 Título"/>
          <p:cNvSpPr>
            <a:spLocks noGrp="1"/>
          </p:cNvSpPr>
          <p:nvPr>
            <p:ph type="title"/>
          </p:nvPr>
        </p:nvSpPr>
        <p:spPr>
          <a:xfrm>
            <a:off x="718879" y="800392"/>
            <a:ext cx="7698523" cy="1212102"/>
          </a:xfrm>
        </p:spPr>
        <p:style>
          <a:lnRef idx="0">
            <a:schemeClr val="accent1"/>
          </a:lnRef>
          <a:fillRef idx="3">
            <a:schemeClr val="accent1"/>
          </a:fillRef>
          <a:effectRef idx="3">
            <a:schemeClr val="accent1"/>
          </a:effectRef>
          <a:fontRef idx="minor">
            <a:schemeClr val="lt1"/>
          </a:fontRef>
        </p:style>
        <p:txBody>
          <a:bodyPr>
            <a:normAutofit/>
          </a:bodyPr>
          <a:lstStyle/>
          <a:p>
            <a:r>
              <a:rPr lang="es-ES" sz="3500">
                <a:solidFill>
                  <a:srgbClr val="FFFFFF"/>
                </a:solidFill>
              </a:rPr>
              <a:t>Otros caracteres del 2 J</a:t>
            </a:r>
            <a:endParaRPr lang="es-AR" sz="3500">
              <a:solidFill>
                <a:srgbClr val="FFFFFF"/>
              </a:solidFill>
            </a:endParaRPr>
          </a:p>
        </p:txBody>
      </p:sp>
      <p:sp>
        <p:nvSpPr>
          <p:cNvPr id="3" name="2 Marcador de contenido"/>
          <p:cNvSpPr>
            <a:spLocks noGrp="1"/>
          </p:cNvSpPr>
          <p:nvPr>
            <p:ph idx="1"/>
          </p:nvPr>
        </p:nvSpPr>
        <p:spPr>
          <a:xfrm>
            <a:off x="1025718" y="2490436"/>
            <a:ext cx="7281746" cy="3567173"/>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AR" dirty="0"/>
              <a:t>Atrae el recurso que la ART interpone ante la Comisión Médica Central</a:t>
            </a:r>
            <a:endParaRPr lang="es-AR" dirty="0">
              <a:cs typeface="Calibri"/>
            </a:endParaRPr>
          </a:p>
          <a:p>
            <a:endParaRPr lang="es-AR" dirty="0">
              <a:cs typeface="Calibri"/>
            </a:endParaRPr>
          </a:p>
          <a:p>
            <a:r>
              <a:rPr lang="es-AR" dirty="0"/>
              <a:t>LA SENTENCIA ES VINCULANTE PARA LAS PARTES</a:t>
            </a:r>
            <a:endParaRPr lang="es-AR" dirty="0">
              <a:cs typeface="Calibri"/>
            </a:endParaRPr>
          </a:p>
          <a:p>
            <a:endParaRPr lang="es-AR" sz="2100"/>
          </a:p>
        </p:txBody>
      </p:sp>
      <p:sp>
        <p:nvSpPr>
          <p:cNvPr id="4" name="3 Marcador de pie de página"/>
          <p:cNvSpPr>
            <a:spLocks noGrp="1"/>
          </p:cNvSpPr>
          <p:nvPr>
            <p:ph type="ftr" sz="quarter" idx="11"/>
          </p:nvPr>
        </p:nvSpPr>
        <p:spPr>
          <a:xfrm>
            <a:off x="596646" y="6382512"/>
            <a:ext cx="5068062" cy="320040"/>
          </a:xfrm>
        </p:spPr>
        <p:txBody>
          <a:bodyPr>
            <a:normAutofit/>
          </a:bodyPr>
          <a:lstStyle/>
          <a:p>
            <a:pPr algn="l">
              <a:spcAft>
                <a:spcPts val="600"/>
              </a:spcAft>
            </a:pPr>
            <a:r>
              <a:rPr lang="es-AR" sz="900" dirty="0"/>
              <a:t>Eduardo Lantella - elantella@gmail.com</a:t>
            </a:r>
          </a:p>
        </p:txBody>
      </p:sp>
      <p:sp>
        <p:nvSpPr>
          <p:cNvPr id="5" name="4 Marcador de número de diapositiva"/>
          <p:cNvSpPr>
            <a:spLocks noGrp="1"/>
          </p:cNvSpPr>
          <p:nvPr>
            <p:ph type="sldNum" sz="quarter" idx="12"/>
          </p:nvPr>
        </p:nvSpPr>
        <p:spPr>
          <a:xfrm>
            <a:off x="8030718" y="6382512"/>
            <a:ext cx="514350" cy="320040"/>
          </a:xfrm>
        </p:spPr>
        <p:txBody>
          <a:bodyPr>
            <a:normAutofit/>
          </a:bodyPr>
          <a:lstStyle/>
          <a:p>
            <a:pPr>
              <a:spcAft>
                <a:spcPts val="600"/>
              </a:spcAft>
            </a:pPr>
            <a:fld id="{1068FEFB-AFFF-405B-AB18-6A17C2B91DE3}" type="slidenum">
              <a:rPr lang="es-AR" sz="900"/>
              <a:pPr>
                <a:spcAft>
                  <a:spcPts val="600"/>
                </a:spcAft>
              </a:pPr>
              <a:t>25</a:t>
            </a:fld>
            <a:endParaRPr lang="es-AR" sz="900"/>
          </a:p>
        </p:txBody>
      </p:sp>
    </p:spTree>
    <p:extLst>
      <p:ext uri="{BB962C8B-B14F-4D97-AF65-F5344CB8AC3E}">
        <p14:creationId xmlns:p14="http://schemas.microsoft.com/office/powerpoint/2010/main" val="1118305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5AA03EDC-7067-4DFF-B672-541D016AAA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0EBF3E39-B0BE-496A-8604-9007470FFA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72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Marcador de pie de página"/>
          <p:cNvSpPr>
            <a:spLocks noGrp="1"/>
          </p:cNvSpPr>
          <p:nvPr>
            <p:ph type="ftr" sz="quarter" idx="11"/>
          </p:nvPr>
        </p:nvSpPr>
        <p:spPr>
          <a:xfrm rot="16200000">
            <a:off x="-1275588" y="3246120"/>
            <a:ext cx="3086100" cy="365125"/>
          </a:xfrm>
        </p:spPr>
        <p:txBody>
          <a:bodyPr anchor="ctr">
            <a:normAutofit/>
          </a:bodyPr>
          <a:lstStyle/>
          <a:p>
            <a:pPr>
              <a:spcAft>
                <a:spcPts val="600"/>
              </a:spcAft>
            </a:pPr>
            <a:r>
              <a:rPr lang="es-AR" sz="600" dirty="0">
                <a:solidFill>
                  <a:srgbClr val="595959"/>
                </a:solidFill>
              </a:rPr>
              <a:t>Eduardo Lantella - elantella@gmail.com</a:t>
            </a:r>
          </a:p>
        </p:txBody>
      </p:sp>
      <p:sp>
        <p:nvSpPr>
          <p:cNvPr id="5" name="4 Marcador de contenido"/>
          <p:cNvSpPr>
            <a:spLocks noGrp="1"/>
          </p:cNvSpPr>
          <p:nvPr>
            <p:ph idx="1"/>
          </p:nvPr>
        </p:nvSpPr>
        <p:spPr>
          <a:xfrm>
            <a:off x="359967" y="968778"/>
            <a:ext cx="4093249" cy="5248993"/>
          </a:xfrm>
        </p:spPr>
        <p:txBody>
          <a:bodyPr anchor="t">
            <a:normAutofit/>
          </a:bodyPr>
          <a:lstStyle/>
          <a:p>
            <a:r>
              <a:rPr lang="es-AR" sz="2400" b="1" dirty="0">
                <a:solidFill>
                  <a:srgbClr val="595959"/>
                </a:solidFill>
                <a:latin typeface="AR CENA"/>
              </a:rPr>
              <a:t>NO MAS POR HOY …</a:t>
            </a:r>
          </a:p>
          <a:p>
            <a:endParaRPr lang="es-AR" sz="2400" dirty="0">
              <a:solidFill>
                <a:srgbClr val="595959"/>
              </a:solidFill>
              <a:latin typeface="AR CENA" pitchFamily="2" charset="0"/>
            </a:endParaRPr>
          </a:p>
          <a:p>
            <a:r>
              <a:rPr lang="es-AR" sz="2400" b="1" dirty="0">
                <a:solidFill>
                  <a:srgbClr val="595959"/>
                </a:solidFill>
                <a:latin typeface="AR CENA"/>
              </a:rPr>
              <a:t>MUCHAS GRACIAS!</a:t>
            </a:r>
          </a:p>
          <a:p>
            <a:endParaRPr lang="es-AR" sz="1700">
              <a:solidFill>
                <a:srgbClr val="595959"/>
              </a:solidFill>
            </a:endParaRPr>
          </a:p>
          <a:p>
            <a:endParaRPr lang="es-AR" sz="1700">
              <a:solidFill>
                <a:srgbClr val="595959"/>
              </a:solidFill>
            </a:endParaRPr>
          </a:p>
        </p:txBody>
      </p:sp>
      <p:pic>
        <p:nvPicPr>
          <p:cNvPr id="6" name="5 Imagen" descr="cANSADO.jpg"/>
          <p:cNvPicPr>
            <a:picLocks noChangeAspect="1"/>
          </p:cNvPicPr>
          <p:nvPr/>
        </p:nvPicPr>
        <p:blipFill>
          <a:blip r:embed="rId2" cstate="print"/>
          <a:stretch>
            <a:fillRect/>
          </a:stretch>
        </p:blipFill>
        <p:spPr>
          <a:xfrm>
            <a:off x="5086350" y="1652889"/>
            <a:ext cx="3597792" cy="3597792"/>
          </a:xfrm>
          <a:prstGeom prst="rect">
            <a:avLst/>
          </a:prstGeom>
        </p:spPr>
      </p:pic>
      <p:sp>
        <p:nvSpPr>
          <p:cNvPr id="2" name="1 Marcador de número de diapositiva"/>
          <p:cNvSpPr>
            <a:spLocks noGrp="1"/>
          </p:cNvSpPr>
          <p:nvPr>
            <p:ph type="sldNum" sz="quarter" idx="12"/>
          </p:nvPr>
        </p:nvSpPr>
        <p:spPr>
          <a:xfrm>
            <a:off x="6885432" y="6356350"/>
            <a:ext cx="2057400" cy="365125"/>
          </a:xfrm>
        </p:spPr>
        <p:txBody>
          <a:bodyPr>
            <a:normAutofit/>
          </a:bodyPr>
          <a:lstStyle/>
          <a:p>
            <a:pPr>
              <a:spcAft>
                <a:spcPts val="600"/>
              </a:spcAft>
            </a:pPr>
            <a:fld id="{1068FEFB-AFFF-405B-AB18-6A17C2B91DE3}" type="slidenum">
              <a:rPr lang="es-AR" sz="800"/>
              <a:pPr>
                <a:spcAft>
                  <a:spcPts val="600"/>
                </a:spcAft>
              </a:pPr>
              <a:t>26</a:t>
            </a:fld>
            <a:endParaRPr lang="es-AR" sz="800"/>
          </a:p>
        </p:txBody>
      </p:sp>
    </p:spTree>
    <p:extLst>
      <p:ext uri="{BB962C8B-B14F-4D97-AF65-F5344CB8AC3E}">
        <p14:creationId xmlns:p14="http://schemas.microsoft.com/office/powerpoint/2010/main" val="36994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3 Título"/>
          <p:cNvSpPr>
            <a:spLocks noGrp="1"/>
          </p:cNvSpPr>
          <p:nvPr>
            <p:ph type="title"/>
          </p:nvPr>
        </p:nvSpPr>
        <p:spPr>
          <a:xfrm>
            <a:off x="888791" y="1396686"/>
            <a:ext cx="2577187" cy="4064628"/>
          </a:xfrm>
        </p:spPr>
        <p:style>
          <a:lnRef idx="3">
            <a:schemeClr val="lt1"/>
          </a:lnRef>
          <a:fillRef idx="1">
            <a:schemeClr val="accent1"/>
          </a:fillRef>
          <a:effectRef idx="1">
            <a:schemeClr val="accent1"/>
          </a:effectRef>
          <a:fontRef idx="minor">
            <a:schemeClr val="lt1"/>
          </a:fontRef>
        </p:style>
        <p:txBody>
          <a:bodyPr>
            <a:normAutofit/>
          </a:bodyPr>
          <a:lstStyle/>
          <a:p>
            <a:pPr>
              <a:lnSpc>
                <a:spcPct val="90000"/>
              </a:lnSpc>
            </a:pPr>
            <a:r>
              <a:rPr lang="es-ES" sz="2400" dirty="0">
                <a:solidFill>
                  <a:srgbClr val="FFFFFF"/>
                </a:solidFill>
              </a:rPr>
              <a:t>PROVINCIA DE BUENOS AIRES </a:t>
            </a:r>
            <a:br>
              <a:rPr lang="es-ES" sz="2400" dirty="0">
                <a:solidFill>
                  <a:srgbClr val="FFFFFF"/>
                </a:solidFill>
              </a:rPr>
            </a:br>
            <a:r>
              <a:rPr lang="es-ES" sz="2400" dirty="0">
                <a:solidFill>
                  <a:srgbClr val="FFFFFF"/>
                </a:solidFill>
              </a:rPr>
              <a:t>INTERVENCIÓN DE LAS COMISIONES MEDICAS JURISDICCIONALES </a:t>
            </a:r>
            <a:br>
              <a:rPr lang="es-ES" sz="2400" dirty="0">
                <a:solidFill>
                  <a:srgbClr val="FFFFFF"/>
                </a:solidFill>
              </a:rPr>
            </a:br>
            <a:r>
              <a:rPr lang="es-ES" sz="2400" dirty="0">
                <a:solidFill>
                  <a:srgbClr val="FFFFFF"/>
                </a:solidFill>
              </a:rPr>
              <a:t>A PARTIR DEL 9 DE ABRIL DE 2018.</a:t>
            </a:r>
            <a:endParaRPr lang="es-AR" sz="2400" dirty="0">
              <a:solidFill>
                <a:srgbClr val="FFFFFF"/>
              </a:solidFill>
            </a:endParaRPr>
          </a:p>
        </p:txBody>
      </p:sp>
      <p:sp>
        <p:nvSpPr>
          <p:cNvPr id="16" name="Arc 15">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2 Marcador de contenido"/>
          <p:cNvSpPr>
            <a:spLocks noGrp="1"/>
          </p:cNvSpPr>
          <p:nvPr>
            <p:ph idx="1"/>
          </p:nvPr>
        </p:nvSpPr>
        <p:spPr>
          <a:xfrm>
            <a:off x="4027614" y="908721"/>
            <a:ext cx="4865362" cy="5181768"/>
          </a:xfr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a:lnSpc>
                <a:spcPct val="90000"/>
              </a:lnSpc>
            </a:pPr>
            <a:r>
              <a:rPr lang="es-ES" sz="2800" dirty="0"/>
              <a:t>LEY 14.997 (B.O. de 8-I-2018) </a:t>
            </a:r>
            <a:endParaRPr lang="es-ES" sz="2800" dirty="0">
              <a:cs typeface="Calibri"/>
            </a:endParaRPr>
          </a:p>
          <a:p>
            <a:pPr>
              <a:lnSpc>
                <a:spcPct val="90000"/>
              </a:lnSpc>
            </a:pPr>
            <a:r>
              <a:rPr lang="es-ES" sz="2800" dirty="0"/>
              <a:t>Resolución SRT 23/2018: crea </a:t>
            </a:r>
            <a:r>
              <a:rPr lang="es-AR" sz="2800" dirty="0"/>
              <a:t>una comisión médica por cada Departamento Judicial en la Provincia de Buenos Aires. (Art. 38 Res. SRT 298/2017</a:t>
            </a:r>
            <a:r>
              <a:rPr lang="es-AR" sz="2800" dirty="0" smtClean="0"/>
              <a:t>)</a:t>
            </a:r>
            <a:r>
              <a:rPr lang="es-AR" sz="2800" dirty="0">
                <a:ea typeface="+mn-lt"/>
                <a:cs typeface="+mn-lt"/>
              </a:rPr>
              <a:t> </a:t>
            </a:r>
            <a:endParaRPr lang="es-AR" sz="2800" dirty="0">
              <a:cs typeface="Calibri"/>
            </a:endParaRPr>
          </a:p>
        </p:txBody>
      </p:sp>
      <p:sp>
        <p:nvSpPr>
          <p:cNvPr id="7" name="6 Marcador de pie de página"/>
          <p:cNvSpPr>
            <a:spLocks noGrp="1"/>
          </p:cNvSpPr>
          <p:nvPr>
            <p:ph type="ftr" sz="quarter" idx="11"/>
          </p:nvPr>
        </p:nvSpPr>
        <p:spPr>
          <a:xfrm>
            <a:off x="3028950" y="6356350"/>
            <a:ext cx="3086100" cy="365125"/>
          </a:xfrm>
        </p:spPr>
        <p:txBody>
          <a:bodyPr>
            <a:normAutofit/>
          </a:bodyPr>
          <a:lstStyle/>
          <a:p>
            <a:pPr>
              <a:spcAft>
                <a:spcPts val="600"/>
              </a:spcAft>
            </a:pPr>
            <a:r>
              <a:rPr lang="es-AR" i="1" dirty="0"/>
              <a:t>Eduardo Lantella - elantella@gmail.com</a:t>
            </a:r>
          </a:p>
        </p:txBody>
      </p:sp>
      <p:sp>
        <p:nvSpPr>
          <p:cNvPr id="2" name="1 Marcador de número de diapositiva"/>
          <p:cNvSpPr>
            <a:spLocks noGrp="1"/>
          </p:cNvSpPr>
          <p:nvPr>
            <p:ph type="sldNum" sz="quarter" idx="12"/>
          </p:nvPr>
        </p:nvSpPr>
        <p:spPr>
          <a:xfrm>
            <a:off x="6457950" y="6356350"/>
            <a:ext cx="2057400" cy="365125"/>
          </a:xfrm>
        </p:spPr>
        <p:txBody>
          <a:bodyPr>
            <a:normAutofit/>
          </a:bodyPr>
          <a:lstStyle/>
          <a:p>
            <a:pPr>
              <a:spcAft>
                <a:spcPts val="600"/>
              </a:spcAft>
            </a:pPr>
            <a:fld id="{1068FEFB-AFFF-405B-AB18-6A17C2B91DE3}" type="slidenum">
              <a:rPr lang="es-AR" smtClean="0"/>
              <a:pPr>
                <a:spcAft>
                  <a:spcPts val="600"/>
                </a:spcAft>
              </a:pPr>
              <a:t>3</a:t>
            </a:fld>
            <a:endParaRPr lang="es-AR" dirty="0"/>
          </a:p>
        </p:txBody>
      </p:sp>
    </p:spTree>
    <p:extLst>
      <p:ext uri="{BB962C8B-B14F-4D97-AF65-F5344CB8AC3E}">
        <p14:creationId xmlns:p14="http://schemas.microsoft.com/office/powerpoint/2010/main" val="334391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 xmlns:a16="http://schemas.microsoft.com/office/drawing/2014/main" id="{6A1473A6-3F22-483E-8A30-80B9D2B1459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5" name="Group 24">
            <a:extLst>
              <a:ext uri="{FF2B5EF4-FFF2-40B4-BE49-F238E27FC236}">
                <a16:creationId xmlns="" xmlns:a16="http://schemas.microsoft.com/office/drawing/2014/main" id="{AA1375E3-3E53-4D75-BAB7-E5929BFCB25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400762" y="563918"/>
            <a:ext cx="3089954" cy="5978614"/>
            <a:chOff x="7513372" y="803186"/>
            <a:chExt cx="4163968" cy="5978614"/>
          </a:xfrm>
        </p:grpSpPr>
        <p:sp>
          <p:nvSpPr>
            <p:cNvPr id="26" name="Freeform 6">
              <a:extLst>
                <a:ext uri="{FF2B5EF4-FFF2-40B4-BE49-F238E27FC236}">
                  <a16:creationId xmlns="" xmlns:a16="http://schemas.microsoft.com/office/drawing/2014/main" id="{0BBEEF67-3DDF-46CF-8CD5-EA5F0E4FB07D}"/>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7">
              <a:extLst>
                <a:ext uri="{FF2B5EF4-FFF2-40B4-BE49-F238E27FC236}">
                  <a16:creationId xmlns="" xmlns:a16="http://schemas.microsoft.com/office/drawing/2014/main" id="{8FAC1C95-F817-487C-B8B2-CF141FBB1C2E}"/>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Rectangle 8">
              <a:extLst>
                <a:ext uri="{FF2B5EF4-FFF2-40B4-BE49-F238E27FC236}">
                  <a16:creationId xmlns="" xmlns:a16="http://schemas.microsoft.com/office/drawing/2014/main" id="{C2C5363A-D941-4AA1-8D38-D7E44A1E2E01}"/>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1 Título"/>
          <p:cNvSpPr>
            <a:spLocks noGrp="1"/>
          </p:cNvSpPr>
          <p:nvPr>
            <p:ph type="title"/>
          </p:nvPr>
        </p:nvSpPr>
        <p:spPr>
          <a:xfrm>
            <a:off x="823851" y="885651"/>
            <a:ext cx="2422352" cy="4624603"/>
          </a:xfrm>
        </p:spPr>
        <p:style>
          <a:lnRef idx="3">
            <a:schemeClr val="lt1"/>
          </a:lnRef>
          <a:fillRef idx="1">
            <a:schemeClr val="accent1"/>
          </a:fillRef>
          <a:effectRef idx="1">
            <a:schemeClr val="accent1"/>
          </a:effectRef>
          <a:fontRef idx="minor">
            <a:schemeClr val="lt1"/>
          </a:fontRef>
        </p:style>
        <p:txBody>
          <a:bodyPr>
            <a:normAutofit/>
          </a:bodyPr>
          <a:lstStyle/>
          <a:p>
            <a:pPr>
              <a:lnSpc>
                <a:spcPct val="90000"/>
              </a:lnSpc>
            </a:pPr>
            <a:r>
              <a:rPr lang="es-ES" sz="2400" dirty="0">
                <a:solidFill>
                  <a:srgbClr val="FFFFFF"/>
                </a:solidFill>
              </a:rPr>
              <a:t>NUEVA LEY DE PROCEDIMIENTO DEL TRABAJO BONAERENSE</a:t>
            </a:r>
            <a:br>
              <a:rPr lang="es-ES" sz="2400" dirty="0">
                <a:solidFill>
                  <a:srgbClr val="FFFFFF"/>
                </a:solidFill>
              </a:rPr>
            </a:br>
            <a:r>
              <a:rPr lang="es-ES" sz="2400" dirty="0">
                <a:solidFill>
                  <a:srgbClr val="FFFFFF"/>
                </a:solidFill>
              </a:rPr>
              <a:t>Ley 15.057</a:t>
            </a:r>
            <a:endParaRPr lang="es-AR" sz="2400" dirty="0">
              <a:solidFill>
                <a:srgbClr val="FFFFFF"/>
              </a:solidFill>
            </a:endParaRPr>
          </a:p>
        </p:txBody>
      </p:sp>
      <p:sp>
        <p:nvSpPr>
          <p:cNvPr id="3" name="2 Marcador de contenido"/>
          <p:cNvSpPr>
            <a:spLocks noGrp="1"/>
          </p:cNvSpPr>
          <p:nvPr>
            <p:ph idx="1"/>
          </p:nvPr>
        </p:nvSpPr>
        <p:spPr>
          <a:xfrm>
            <a:off x="3734031" y="225018"/>
            <a:ext cx="4893915" cy="6315619"/>
          </a:xfrm>
        </p:spPr>
        <p:style>
          <a:lnRef idx="1">
            <a:schemeClr val="accent1"/>
          </a:lnRef>
          <a:fillRef idx="2">
            <a:schemeClr val="accent1"/>
          </a:fillRef>
          <a:effectRef idx="1">
            <a:schemeClr val="accent1"/>
          </a:effectRef>
          <a:fontRef idx="minor">
            <a:schemeClr val="dk1"/>
          </a:fontRef>
        </p:style>
        <p:txBody>
          <a:bodyPr anchor="ctr">
            <a:normAutofit fontScale="32500" lnSpcReduction="20000"/>
          </a:bodyPr>
          <a:lstStyle/>
          <a:p>
            <a:pPr marL="0" indent="0" algn="ctr">
              <a:spcBef>
                <a:spcPts val="0"/>
              </a:spcBef>
              <a:buNone/>
            </a:pPr>
            <a:r>
              <a:rPr lang="es-AR" sz="6200" b="1" i="1" u="sng" dirty="0" smtClean="0">
                <a:solidFill>
                  <a:srgbClr val="002060"/>
                </a:solidFill>
              </a:rPr>
              <a:t>Art.2 </a:t>
            </a:r>
            <a:r>
              <a:rPr lang="es-AR" sz="6200" b="1" i="1" u="sng" dirty="0">
                <a:solidFill>
                  <a:srgbClr val="002060"/>
                </a:solidFill>
              </a:rPr>
              <a:t>inc. J</a:t>
            </a:r>
            <a:r>
              <a:rPr lang="es-AR" sz="6200" b="1" i="1" u="sng" dirty="0" smtClean="0">
                <a:solidFill>
                  <a:srgbClr val="002060"/>
                </a:solidFill>
              </a:rPr>
              <a:t>.</a:t>
            </a:r>
          </a:p>
          <a:p>
            <a:pPr marL="0" indent="0" algn="just">
              <a:buNone/>
            </a:pPr>
            <a:r>
              <a:rPr lang="es-MX" sz="3400" dirty="0">
                <a:solidFill>
                  <a:schemeClr val="tx1"/>
                </a:solidFill>
                <a:cs typeface="Calibri"/>
              </a:rPr>
              <a:t>Los Juzgados del Trabajo conocerán</a:t>
            </a:r>
            <a:r>
              <a:rPr lang="es-MX" sz="3400" dirty="0" smtClean="0">
                <a:solidFill>
                  <a:schemeClr val="tx1"/>
                </a:solidFill>
                <a:cs typeface="Calibri"/>
              </a:rPr>
              <a:t>:</a:t>
            </a:r>
          </a:p>
          <a:p>
            <a:pPr marL="0" indent="0" algn="just">
              <a:buNone/>
            </a:pPr>
            <a:r>
              <a:rPr lang="es-MX" sz="3400" dirty="0">
                <a:solidFill>
                  <a:schemeClr val="tx1"/>
                </a:solidFill>
                <a:cs typeface="Calibri"/>
              </a:rPr>
              <a:t>j) En la revisión de las resoluciones dictadas por las Comisiones Médicas Jurisdiccionales, de acuerdo a lo establecido en el artículo 2°, segundo párrafo, de la Ley 27.348 Complementaria de la ley de Riesgos del Trabajo o la que en el futuro la reemplace.</a:t>
            </a:r>
          </a:p>
          <a:p>
            <a:pPr marL="0" indent="0" algn="just">
              <a:buNone/>
            </a:pPr>
            <a:endParaRPr lang="es-MX" sz="3400" dirty="0">
              <a:solidFill>
                <a:schemeClr val="tx1"/>
              </a:solidFill>
              <a:cs typeface="Calibri"/>
            </a:endParaRPr>
          </a:p>
          <a:p>
            <a:pPr marL="0" indent="0" algn="just">
              <a:buNone/>
            </a:pPr>
            <a:r>
              <a:rPr lang="es-MX" sz="3400" dirty="0">
                <a:solidFill>
                  <a:schemeClr val="tx1"/>
                </a:solidFill>
                <a:cs typeface="Calibri"/>
              </a:rPr>
              <a:t>Dicha revisión deberá ser interpuesta por el trabajador o sus derechohabientes ante el Juzgado del Trabajo que resulte competente, a través de una acción laboral ordinaria, dentro del plazo de noventa (90) días hábiles judiciales computados desde la notificación de la resolución emanada de la Comisión Médica Jurisdiccional, bajo apercibimiento de caducidad. Dicha acción atraerá el recurso que eventualmente interponga la aseguradora de riesgos del trabajo ante la Comisión Médica Central y la sentencia que se dicte en sede laboral resultará vinculante para ambas partes.</a:t>
            </a:r>
          </a:p>
          <a:p>
            <a:pPr marL="0" indent="0" algn="just">
              <a:buNone/>
            </a:pPr>
            <a:endParaRPr lang="es-MX" sz="3400" dirty="0">
              <a:solidFill>
                <a:schemeClr val="tx1"/>
              </a:solidFill>
              <a:cs typeface="Calibri"/>
            </a:endParaRPr>
          </a:p>
          <a:p>
            <a:pPr marL="0" indent="0" algn="just">
              <a:buNone/>
            </a:pPr>
            <a:r>
              <a:rPr lang="es-MX" sz="3400" dirty="0">
                <a:solidFill>
                  <a:schemeClr val="tx1"/>
                </a:solidFill>
                <a:cs typeface="Calibri"/>
              </a:rPr>
              <a:t>Tratándose de acciones derivadas de la Ley de Riesgos del Trabajo y sus modificatorias, excluyendo las excepciones contempladas en la Ley Nacional N° 27.348 o la que en el futuro la reemplace, sumado a los requisitos previstos en el artículo 34 de la presente ley, el trabajador o sus derechohabientes deberán acompañar los instrumentos que acrediten el agotamiento de la vía administrativa por ante la Comisión Médica Jurisdiccional correspondiente y/o la configuración del silencio administrativo por parte de ésta.</a:t>
            </a:r>
          </a:p>
          <a:p>
            <a:pPr marL="0" indent="0" algn="just">
              <a:buNone/>
            </a:pPr>
            <a:endParaRPr lang="es-MX" sz="3400" dirty="0">
              <a:solidFill>
                <a:schemeClr val="tx1"/>
              </a:solidFill>
              <a:cs typeface="Calibri"/>
            </a:endParaRPr>
          </a:p>
          <a:p>
            <a:pPr marL="0" indent="0" algn="just">
              <a:buNone/>
            </a:pPr>
            <a:r>
              <a:rPr lang="es-MX" sz="3400" dirty="0">
                <a:solidFill>
                  <a:schemeClr val="tx1"/>
                </a:solidFill>
                <a:cs typeface="Calibri"/>
              </a:rPr>
              <a:t>La referida acción ordinaria podrá iniciarse prescindiendo de la obligatoriedad de interponer el recurso administrativo ante la Comisión Médica Central. Si las partes consintieran los términos de la decisión emanada de las Comisiones Médicas jurisdiccionales, tal resolución hará cosa juzgada administrativa en los términos del artículo 15 de la Ley de Contrato de Trabajo, quedando definitivamente concluida la controversia. El presente artículo deberá ser expresamente transcripto al tiempo de notificar al trabajador de la resolución emanada de la Comisión Médica Jurisdiccional como de la Comisión Médica Central, bajo apercibimiento de nulidad.</a:t>
            </a:r>
            <a:endParaRPr lang="es-AR" sz="3400" dirty="0">
              <a:solidFill>
                <a:schemeClr val="tx1"/>
              </a:solidFill>
              <a:cs typeface="Calibri"/>
            </a:endParaRPr>
          </a:p>
          <a:p>
            <a:pPr marL="0" lvl="0" indent="0" algn="ctr">
              <a:buNone/>
            </a:pPr>
            <a:r>
              <a:rPr lang="es-AR" sz="6200" b="1" i="1" u="sng" dirty="0" smtClean="0">
                <a:solidFill>
                  <a:srgbClr val="002060"/>
                </a:solidFill>
              </a:rPr>
              <a:t>Art.103</a:t>
            </a:r>
          </a:p>
          <a:p>
            <a:pPr marL="0" indent="0" algn="just">
              <a:buNone/>
            </a:pPr>
            <a:r>
              <a:rPr lang="es-MX" sz="3400" dirty="0"/>
              <a:t>Desde la sanción de la presente ley y hasta tanto se pongan en funcionamiento los Juzgados y Cámaras de Apelación del Trabajo previstos en la presente, la revisión establecida en el artículo 2 para las resoluciones dictadas por las Comisiones médicas jurisdiccionales así como el recurso de apelación establecido para las resoluciones dictadas por la Comisión Médica Central deberán interponerse ante los actuales Tribunales del Trabajo que resulten competentes.</a:t>
            </a:r>
            <a:endParaRPr lang="es-AR" sz="3400" dirty="0"/>
          </a:p>
        </p:txBody>
      </p:sp>
      <p:sp>
        <p:nvSpPr>
          <p:cNvPr id="4" name="3 Marcador de pie de página"/>
          <p:cNvSpPr>
            <a:spLocks noGrp="1"/>
          </p:cNvSpPr>
          <p:nvPr>
            <p:ph type="ftr" sz="quarter" idx="11"/>
          </p:nvPr>
        </p:nvSpPr>
        <p:spPr>
          <a:xfrm>
            <a:off x="596646" y="6382512"/>
            <a:ext cx="5068062" cy="320040"/>
          </a:xfrm>
        </p:spPr>
        <p:txBody>
          <a:bodyPr>
            <a:normAutofit/>
          </a:bodyPr>
          <a:lstStyle/>
          <a:p>
            <a:pPr algn="l">
              <a:spcAft>
                <a:spcPts val="600"/>
              </a:spcAft>
            </a:pPr>
            <a:r>
              <a:rPr lang="es-AR" sz="900" dirty="0">
                <a:solidFill>
                  <a:prstClr val="black">
                    <a:tint val="75000"/>
                  </a:prstClr>
                </a:solidFill>
              </a:rPr>
              <a:t>Eduardo Lantella - elantella@gmail.com</a:t>
            </a:r>
          </a:p>
        </p:txBody>
      </p:sp>
      <p:sp>
        <p:nvSpPr>
          <p:cNvPr id="5" name="4 Marcador de número de diapositiva"/>
          <p:cNvSpPr>
            <a:spLocks noGrp="1"/>
          </p:cNvSpPr>
          <p:nvPr>
            <p:ph type="sldNum" sz="quarter" idx="12"/>
          </p:nvPr>
        </p:nvSpPr>
        <p:spPr>
          <a:xfrm>
            <a:off x="8030718" y="6382512"/>
            <a:ext cx="514350" cy="320040"/>
          </a:xfrm>
        </p:spPr>
        <p:txBody>
          <a:bodyPr>
            <a:normAutofit/>
          </a:bodyPr>
          <a:lstStyle/>
          <a:p>
            <a:pPr>
              <a:spcAft>
                <a:spcPts val="600"/>
              </a:spcAft>
            </a:pPr>
            <a:fld id="{1068FEFB-AFFF-405B-AB18-6A17C2B91DE3}" type="slidenum">
              <a:rPr lang="es-AR" sz="900">
                <a:solidFill>
                  <a:prstClr val="black">
                    <a:tint val="75000"/>
                  </a:prstClr>
                </a:solidFill>
              </a:rPr>
              <a:pPr>
                <a:spcAft>
                  <a:spcPts val="600"/>
                </a:spcAft>
              </a:pPr>
              <a:t>4</a:t>
            </a:fld>
            <a:endParaRPr lang="es-AR" sz="900" dirty="0">
              <a:solidFill>
                <a:prstClr val="black">
                  <a:tint val="75000"/>
                </a:prstClr>
              </a:solidFill>
            </a:endParaRPr>
          </a:p>
        </p:txBody>
      </p:sp>
    </p:spTree>
    <p:extLst>
      <p:ext uri="{BB962C8B-B14F-4D97-AF65-F5344CB8AC3E}">
        <p14:creationId xmlns:p14="http://schemas.microsoft.com/office/powerpoint/2010/main" val="1432436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25" name="Group 24">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00762" y="563918"/>
            <a:ext cx="3089954" cy="5978614"/>
            <a:chOff x="7513372" y="803186"/>
            <a:chExt cx="4163968" cy="5978614"/>
          </a:xfrm>
        </p:grpSpPr>
        <p:sp>
          <p:nvSpPr>
            <p:cNvPr id="26"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1 Título"/>
          <p:cNvSpPr>
            <a:spLocks noGrp="1"/>
          </p:cNvSpPr>
          <p:nvPr>
            <p:ph type="title"/>
          </p:nvPr>
        </p:nvSpPr>
        <p:spPr>
          <a:xfrm>
            <a:off x="823851" y="885651"/>
            <a:ext cx="2422352" cy="4624603"/>
          </a:xfrm>
        </p:spPr>
        <p:style>
          <a:lnRef idx="3">
            <a:schemeClr val="lt1"/>
          </a:lnRef>
          <a:fillRef idx="1">
            <a:schemeClr val="accent1"/>
          </a:fillRef>
          <a:effectRef idx="1">
            <a:schemeClr val="accent1"/>
          </a:effectRef>
          <a:fontRef idx="minor">
            <a:schemeClr val="lt1"/>
          </a:fontRef>
        </p:style>
        <p:txBody>
          <a:bodyPr>
            <a:normAutofit/>
          </a:bodyPr>
          <a:lstStyle/>
          <a:p>
            <a:pPr>
              <a:lnSpc>
                <a:spcPct val="90000"/>
              </a:lnSpc>
            </a:pPr>
            <a:r>
              <a:rPr lang="es-ES" sz="3200" dirty="0" smtClean="0">
                <a:solidFill>
                  <a:srgbClr val="FFFFFF"/>
                </a:solidFill>
              </a:rPr>
              <a:t>Res. 3199/19 SCBA</a:t>
            </a:r>
            <a:endParaRPr lang="es-AR" sz="3200" dirty="0">
              <a:solidFill>
                <a:srgbClr val="FFFFFF"/>
              </a:solidFill>
            </a:endParaRPr>
          </a:p>
        </p:txBody>
      </p:sp>
      <p:sp>
        <p:nvSpPr>
          <p:cNvPr id="3" name="2 Marcador de contenido"/>
          <p:cNvSpPr>
            <a:spLocks noGrp="1"/>
          </p:cNvSpPr>
          <p:nvPr>
            <p:ph idx="1"/>
          </p:nvPr>
        </p:nvSpPr>
        <p:spPr>
          <a:xfrm>
            <a:off x="3734031" y="225018"/>
            <a:ext cx="4893915" cy="6315619"/>
          </a:xfrm>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lgn="just">
              <a:buNone/>
            </a:pPr>
            <a:r>
              <a:rPr lang="es-MX" sz="2100" dirty="0"/>
              <a:t>El 4 de diciembre de 2019, la S.C.B.A. dictó la Resolución 3199/19. Señala en sus considerandos que las previsiones de la Ley N° 15.057 no resultarán operativas respecto de cada Departamento Judicial hasta tanto se encuentre en funcionamiento la respectiva Cámara de Apelación del Trabajo, exceptuando de su interpretación a los artículos 2 inc. J y 103 ya mencionados. Si bien omitió indicarlo, cierto es que una interpretación integral de su pronunciamiento permite entender también comprendidas en la excepción consagrada las disposiciones del artículo 2 ap. 2do. Inc. 3. </a:t>
            </a:r>
            <a:r>
              <a:rPr lang="es-MX" sz="1200" dirty="0" smtClean="0"/>
              <a:t>(La </a:t>
            </a:r>
            <a:r>
              <a:rPr lang="es-MX" sz="1200" dirty="0"/>
              <a:t>Ley de Riesgos del Trabajo en el procedimiento laboral </a:t>
            </a:r>
            <a:r>
              <a:rPr lang="es-MX" sz="1200" dirty="0" smtClean="0"/>
              <a:t>bonaerense. Lantella</a:t>
            </a:r>
            <a:r>
              <a:rPr lang="es-MX" sz="1200" dirty="0"/>
              <a:t>, Eduardo </a:t>
            </a:r>
            <a:r>
              <a:rPr lang="es-MX" sz="1200" dirty="0" smtClean="0"/>
              <a:t>Norberto Revista </a:t>
            </a:r>
            <a:r>
              <a:rPr lang="es-MX" sz="1200" dirty="0"/>
              <a:t>de Derecho del Trabajo de la Provincia de Buenos Aires - Número 18 - Junio </a:t>
            </a:r>
            <a:r>
              <a:rPr lang="es-MX" sz="1200" dirty="0" smtClean="0"/>
              <a:t>2020 04-06-2020 Cita: IJ-CMXVII-14)</a:t>
            </a:r>
            <a:endParaRPr lang="es-AR" sz="1200" dirty="0"/>
          </a:p>
        </p:txBody>
      </p:sp>
      <p:sp>
        <p:nvSpPr>
          <p:cNvPr id="4" name="3 Marcador de pie de página"/>
          <p:cNvSpPr>
            <a:spLocks noGrp="1"/>
          </p:cNvSpPr>
          <p:nvPr>
            <p:ph type="ftr" sz="quarter" idx="11"/>
          </p:nvPr>
        </p:nvSpPr>
        <p:spPr>
          <a:xfrm>
            <a:off x="596646" y="6382512"/>
            <a:ext cx="5068062" cy="320040"/>
          </a:xfrm>
        </p:spPr>
        <p:txBody>
          <a:bodyPr>
            <a:normAutofit/>
          </a:bodyPr>
          <a:lstStyle/>
          <a:p>
            <a:pPr algn="l">
              <a:spcAft>
                <a:spcPts val="600"/>
              </a:spcAft>
            </a:pPr>
            <a:r>
              <a:rPr lang="es-AR" sz="900" dirty="0">
                <a:solidFill>
                  <a:prstClr val="black">
                    <a:tint val="75000"/>
                  </a:prstClr>
                </a:solidFill>
              </a:rPr>
              <a:t>Eduardo Lantella - elantella@gmail.com</a:t>
            </a:r>
          </a:p>
        </p:txBody>
      </p:sp>
      <p:sp>
        <p:nvSpPr>
          <p:cNvPr id="5" name="4 Marcador de número de diapositiva"/>
          <p:cNvSpPr>
            <a:spLocks noGrp="1"/>
          </p:cNvSpPr>
          <p:nvPr>
            <p:ph type="sldNum" sz="quarter" idx="12"/>
          </p:nvPr>
        </p:nvSpPr>
        <p:spPr>
          <a:xfrm>
            <a:off x="8030718" y="6382512"/>
            <a:ext cx="514350" cy="320040"/>
          </a:xfrm>
        </p:spPr>
        <p:txBody>
          <a:bodyPr>
            <a:normAutofit/>
          </a:bodyPr>
          <a:lstStyle/>
          <a:p>
            <a:pPr>
              <a:spcAft>
                <a:spcPts val="600"/>
              </a:spcAft>
            </a:pPr>
            <a:fld id="{1068FEFB-AFFF-405B-AB18-6A17C2B91DE3}" type="slidenum">
              <a:rPr lang="es-AR" sz="900">
                <a:solidFill>
                  <a:prstClr val="black">
                    <a:tint val="75000"/>
                  </a:prstClr>
                </a:solidFill>
              </a:rPr>
              <a:pPr>
                <a:spcAft>
                  <a:spcPts val="600"/>
                </a:spcAft>
              </a:pPr>
              <a:t>5</a:t>
            </a:fld>
            <a:endParaRPr lang="es-AR" sz="900" dirty="0">
              <a:solidFill>
                <a:prstClr val="black">
                  <a:tint val="75000"/>
                </a:prstClr>
              </a:solidFill>
            </a:endParaRPr>
          </a:p>
        </p:txBody>
      </p:sp>
    </p:spTree>
    <p:extLst>
      <p:ext uri="{BB962C8B-B14F-4D97-AF65-F5344CB8AC3E}">
        <p14:creationId xmlns:p14="http://schemas.microsoft.com/office/powerpoint/2010/main" val="3847872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3 Título"/>
          <p:cNvSpPr>
            <a:spLocks noGrp="1"/>
          </p:cNvSpPr>
          <p:nvPr>
            <p:ph type="ctrTitle"/>
          </p:nvPr>
        </p:nvSpPr>
        <p:spPr>
          <a:xfrm>
            <a:off x="878305" y="1396686"/>
            <a:ext cx="2430380" cy="4064628"/>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nSpc>
                <a:spcPct val="90000"/>
              </a:lnSpc>
            </a:pPr>
            <a:r>
              <a:rPr lang="en-US" b="1" kern="1200" dirty="0">
                <a:solidFill>
                  <a:srgbClr val="FFFFFF"/>
                </a:solidFill>
                <a:latin typeface="+mj-lt"/>
                <a:ea typeface="+mj-ea"/>
                <a:cs typeface="+mj-cs"/>
              </a:rPr>
              <a:t>Art.1º ley 27.348</a:t>
            </a:r>
            <a:endParaRPr lang="es-MX" dirty="0">
              <a:ea typeface="+mj-ea"/>
              <a:cs typeface="+mj-cs"/>
            </a:endParaRPr>
          </a:p>
        </p:txBody>
      </p:sp>
      <p:sp>
        <p:nvSpPr>
          <p:cNvPr id="14" name="Arc 13">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4 Subtítulo"/>
          <p:cNvSpPr>
            <a:spLocks noGrp="1"/>
          </p:cNvSpPr>
          <p:nvPr>
            <p:ph type="subTitle" idx="1"/>
          </p:nvPr>
        </p:nvSpPr>
        <p:spPr>
          <a:xfrm>
            <a:off x="4027614" y="351575"/>
            <a:ext cx="4812931" cy="6273711"/>
          </a:xfr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indent="-228600" algn="just">
              <a:lnSpc>
                <a:spcPct val="90000"/>
              </a:lnSpc>
              <a:buFont typeface="Arial" panose="020B0604020202020204" pitchFamily="34" charset="0"/>
              <a:buChar char="•"/>
            </a:pPr>
            <a:r>
              <a:rPr lang="en-US" sz="2400" b="1" dirty="0">
                <a:solidFill>
                  <a:schemeClr val="tx1"/>
                </a:solidFill>
              </a:rPr>
              <a:t>Instancia administrativa previa, de carácter obligatorio y </a:t>
            </a:r>
            <a:r>
              <a:rPr lang="en-US" sz="2400" b="1" dirty="0" err="1">
                <a:solidFill>
                  <a:schemeClr val="tx1"/>
                </a:solidFill>
              </a:rPr>
              <a:t>excluyente</a:t>
            </a:r>
            <a:r>
              <a:rPr lang="en-US" sz="2400" b="1" dirty="0">
                <a:solidFill>
                  <a:schemeClr val="tx1"/>
                </a:solidFill>
              </a:rPr>
              <a:t> de </a:t>
            </a:r>
            <a:r>
              <a:rPr lang="en-US" sz="2400" b="1" dirty="0" err="1">
                <a:solidFill>
                  <a:schemeClr val="tx1"/>
                </a:solidFill>
              </a:rPr>
              <a:t>toda</a:t>
            </a:r>
            <a:r>
              <a:rPr lang="en-US" sz="2400" b="1" dirty="0">
                <a:solidFill>
                  <a:schemeClr val="tx1"/>
                </a:solidFill>
              </a:rPr>
              <a:t> </a:t>
            </a:r>
            <a:r>
              <a:rPr lang="en-US" sz="2400" b="1" dirty="0" err="1">
                <a:solidFill>
                  <a:schemeClr val="tx1"/>
                </a:solidFill>
              </a:rPr>
              <a:t>otra</a:t>
            </a:r>
            <a:r>
              <a:rPr lang="en-US" sz="2400" b="1" dirty="0">
                <a:solidFill>
                  <a:schemeClr val="tx1"/>
                </a:solidFill>
              </a:rPr>
              <a:t> </a:t>
            </a:r>
            <a:r>
              <a:rPr lang="en-US" sz="2400" b="1" dirty="0" err="1">
                <a:solidFill>
                  <a:schemeClr val="tx1"/>
                </a:solidFill>
              </a:rPr>
              <a:t>intervención</a:t>
            </a:r>
            <a:r>
              <a:rPr lang="en-US" sz="2400" b="1" dirty="0">
                <a:solidFill>
                  <a:schemeClr val="tx1"/>
                </a:solidFill>
              </a:rPr>
              <a:t> </a:t>
            </a:r>
            <a:endParaRPr lang="es-MX" sz="3600" dirty="0">
              <a:cs typeface="Calibri"/>
            </a:endParaRPr>
          </a:p>
          <a:p>
            <a:pPr indent="-228600" algn="just">
              <a:lnSpc>
                <a:spcPct val="90000"/>
              </a:lnSpc>
              <a:buFont typeface="Arial" panose="020B0604020202020204" pitchFamily="34" charset="0"/>
              <a:buChar char="•"/>
            </a:pPr>
            <a:r>
              <a:rPr lang="en-US" sz="2400" b="1" dirty="0" err="1">
                <a:solidFill>
                  <a:schemeClr val="tx1"/>
                </a:solidFill>
              </a:rPr>
              <a:t>Precedentes</a:t>
            </a:r>
            <a:r>
              <a:rPr lang="en-US" sz="2400" b="1" dirty="0">
                <a:solidFill>
                  <a:schemeClr val="tx1"/>
                </a:solidFill>
              </a:rPr>
              <a:t> </a:t>
            </a:r>
            <a:r>
              <a:rPr lang="en-US" sz="2400" b="1" dirty="0" err="1">
                <a:solidFill>
                  <a:schemeClr val="tx1"/>
                </a:solidFill>
              </a:rPr>
              <a:t>año</a:t>
            </a:r>
            <a:r>
              <a:rPr lang="en-US" sz="2400" b="1" dirty="0">
                <a:solidFill>
                  <a:schemeClr val="tx1"/>
                </a:solidFill>
              </a:rPr>
              <a:t> 2020 SCBA Marchetti (L 121939) 13/05/2020, Delgadillo (L 124309) y Szakacs (L 123792) </a:t>
            </a:r>
            <a:endParaRPr lang="en-US" sz="2400" b="1" dirty="0">
              <a:solidFill>
                <a:schemeClr val="tx1"/>
              </a:solidFill>
              <a:cs typeface="Calibri"/>
            </a:endParaRPr>
          </a:p>
          <a:p>
            <a:pPr indent="-228600" algn="just">
              <a:lnSpc>
                <a:spcPct val="90000"/>
              </a:lnSpc>
              <a:buFont typeface="Arial" panose="020B0604020202020204" pitchFamily="34" charset="0"/>
              <a:buChar char="•"/>
            </a:pPr>
            <a:r>
              <a:rPr lang="en-US" sz="2400" b="1" u="sng" dirty="0" err="1">
                <a:solidFill>
                  <a:schemeClr val="tx1"/>
                </a:solidFill>
              </a:rPr>
              <a:t>Criterio</a:t>
            </a:r>
            <a:r>
              <a:rPr lang="en-US" sz="2400" b="1" u="sng" dirty="0">
                <a:solidFill>
                  <a:schemeClr val="tx1"/>
                </a:solidFill>
              </a:rPr>
              <a:t> SCBA Causas </a:t>
            </a:r>
            <a:r>
              <a:rPr lang="en-US" sz="2400" b="1" u="sng" dirty="0" err="1">
                <a:solidFill>
                  <a:schemeClr val="tx1"/>
                </a:solidFill>
              </a:rPr>
              <a:t>iniciadas</a:t>
            </a:r>
            <a:r>
              <a:rPr lang="en-US" sz="2400" b="1" u="sng" dirty="0">
                <a:solidFill>
                  <a:schemeClr val="tx1"/>
                </a:solidFill>
              </a:rPr>
              <a:t> a </a:t>
            </a:r>
            <a:r>
              <a:rPr lang="en-US" sz="2400" b="1" u="sng" dirty="0" err="1">
                <a:solidFill>
                  <a:schemeClr val="tx1"/>
                </a:solidFill>
              </a:rPr>
              <a:t>partir</a:t>
            </a:r>
            <a:r>
              <a:rPr lang="en-US" sz="2400" b="1" u="sng" dirty="0">
                <a:solidFill>
                  <a:schemeClr val="tx1"/>
                </a:solidFill>
              </a:rPr>
              <a:t> del (17/01/2018) </a:t>
            </a:r>
            <a:r>
              <a:rPr lang="en-US" sz="2400" b="1" dirty="0" err="1" smtClean="0">
                <a:solidFill>
                  <a:schemeClr val="tx1"/>
                </a:solidFill>
              </a:rPr>
              <a:t>Orellana</a:t>
            </a:r>
            <a:r>
              <a:rPr lang="en-US" sz="2400" b="1" dirty="0" smtClean="0">
                <a:solidFill>
                  <a:schemeClr val="tx1"/>
                </a:solidFill>
              </a:rPr>
              <a:t> </a:t>
            </a:r>
            <a:r>
              <a:rPr lang="en-US" sz="2400" b="1" dirty="0">
                <a:solidFill>
                  <a:schemeClr val="tx1"/>
                </a:solidFill>
              </a:rPr>
              <a:t>(L. 121.895) 17/06/2020</a:t>
            </a:r>
            <a:endParaRPr lang="en-US" sz="2400" b="1" dirty="0">
              <a:solidFill>
                <a:schemeClr val="tx1"/>
              </a:solidFill>
              <a:cs typeface="Calibri"/>
            </a:endParaRPr>
          </a:p>
          <a:p>
            <a:pPr indent="-228600" algn="just">
              <a:lnSpc>
                <a:spcPct val="90000"/>
              </a:lnSpc>
              <a:buFont typeface="Arial" panose="020B0604020202020204" pitchFamily="34" charset="0"/>
              <a:buChar char="•"/>
            </a:pPr>
            <a:r>
              <a:rPr lang="en-US" sz="2400" b="1" dirty="0" err="1">
                <a:solidFill>
                  <a:schemeClr val="tx1"/>
                </a:solidFill>
              </a:rPr>
              <a:t>Criterio</a:t>
            </a:r>
            <a:r>
              <a:rPr lang="en-US" sz="2400" b="1" dirty="0">
                <a:solidFill>
                  <a:schemeClr val="tx1"/>
                </a:solidFill>
              </a:rPr>
              <a:t> SRT </a:t>
            </a:r>
            <a:r>
              <a:rPr lang="en-US" sz="2400" b="1" dirty="0" err="1">
                <a:solidFill>
                  <a:schemeClr val="tx1"/>
                </a:solidFill>
              </a:rPr>
              <a:t>aplica</a:t>
            </a:r>
            <a:r>
              <a:rPr lang="en-US" sz="2400" b="1" dirty="0">
                <a:solidFill>
                  <a:schemeClr val="tx1"/>
                </a:solidFill>
              </a:rPr>
              <a:t> </a:t>
            </a:r>
            <a:r>
              <a:rPr lang="en-US" sz="2400" b="1" dirty="0" err="1">
                <a:solidFill>
                  <a:schemeClr val="tx1"/>
                </a:solidFill>
              </a:rPr>
              <a:t>Trámite</a:t>
            </a:r>
            <a:r>
              <a:rPr lang="en-US" sz="2400" b="1" dirty="0">
                <a:solidFill>
                  <a:schemeClr val="tx1"/>
                </a:solidFill>
              </a:rPr>
              <a:t> res. 298/17 a </a:t>
            </a:r>
            <a:r>
              <a:rPr lang="en-US" sz="2400" b="1" dirty="0" err="1">
                <a:solidFill>
                  <a:schemeClr val="tx1"/>
                </a:solidFill>
              </a:rPr>
              <a:t>partir</a:t>
            </a:r>
            <a:r>
              <a:rPr lang="en-US" sz="2400" b="1" dirty="0">
                <a:solidFill>
                  <a:schemeClr val="tx1"/>
                </a:solidFill>
              </a:rPr>
              <a:t> del 09/04/2018 (Res. </a:t>
            </a:r>
            <a:r>
              <a:rPr lang="en-US" sz="2400" b="1" dirty="0" err="1">
                <a:solidFill>
                  <a:schemeClr val="tx1"/>
                </a:solidFill>
              </a:rPr>
              <a:t>Srt</a:t>
            </a:r>
            <a:r>
              <a:rPr lang="en-US" sz="2400" b="1" dirty="0">
                <a:solidFill>
                  <a:schemeClr val="tx1"/>
                </a:solidFill>
              </a:rPr>
              <a:t> 23/2018).</a:t>
            </a:r>
            <a:endParaRPr lang="en-US" sz="2400" b="1" dirty="0">
              <a:solidFill>
                <a:schemeClr val="tx1"/>
              </a:solidFill>
              <a:cs typeface="Calibri"/>
            </a:endParaRPr>
          </a:p>
          <a:p>
            <a:pPr indent="-228600" algn="just">
              <a:lnSpc>
                <a:spcPct val="90000"/>
              </a:lnSpc>
              <a:buFont typeface="Arial" panose="020B0604020202020204" pitchFamily="34" charset="0"/>
              <a:buChar char="•"/>
            </a:pPr>
            <a:r>
              <a:rPr lang="en-US" sz="2400" b="1" dirty="0">
                <a:solidFill>
                  <a:schemeClr val="tx1"/>
                </a:solidFill>
                <a:cs typeface="Calibri"/>
              </a:rPr>
              <a:t>Pereyra (L. </a:t>
            </a:r>
            <a:r>
              <a:rPr lang="en-US" sz="2400" b="1" dirty="0">
                <a:solidFill>
                  <a:schemeClr val="tx1"/>
                </a:solidFill>
                <a:ea typeface="+mn-lt"/>
                <a:cs typeface="+mn-lt"/>
              </a:rPr>
              <a:t>125.826) 30/12/2021</a:t>
            </a:r>
            <a:endParaRPr lang="en-US" sz="2400" b="1" dirty="0">
              <a:solidFill>
                <a:schemeClr val="tx1"/>
              </a:solidFill>
              <a:cs typeface="Calibri"/>
            </a:endParaRPr>
          </a:p>
          <a:p>
            <a:pPr>
              <a:lnSpc>
                <a:spcPct val="90000"/>
              </a:lnSpc>
            </a:pPr>
            <a:r>
              <a:rPr lang="en-US" sz="2400" b="1" dirty="0" err="1">
                <a:solidFill>
                  <a:schemeClr val="tx1"/>
                </a:solidFill>
                <a:cs typeface="Calibri"/>
              </a:rPr>
              <a:t>Implementación</a:t>
            </a:r>
            <a:r>
              <a:rPr lang="en-US" sz="2400" b="1" dirty="0">
                <a:solidFill>
                  <a:schemeClr val="tx1"/>
                </a:solidFill>
                <a:cs typeface="Calibri"/>
              </a:rPr>
              <a:t> </a:t>
            </a:r>
          </a:p>
          <a:p>
            <a:pPr indent="-228600" algn="just">
              <a:lnSpc>
                <a:spcPct val="90000"/>
              </a:lnSpc>
              <a:buFont typeface="Arial" panose="020B0604020202020204" pitchFamily="34" charset="0"/>
              <a:buChar char="•"/>
            </a:pPr>
            <a:endParaRPr lang="en-US" sz="2400" b="1" dirty="0">
              <a:solidFill>
                <a:schemeClr val="tx1"/>
              </a:solidFill>
              <a:cs typeface="Calibri"/>
            </a:endParaRPr>
          </a:p>
          <a:p>
            <a:pPr indent="-228600" algn="just">
              <a:lnSpc>
                <a:spcPct val="90000"/>
              </a:lnSpc>
              <a:buFont typeface="Arial" panose="020B0604020202020204" pitchFamily="34" charset="0"/>
              <a:buChar char="•"/>
            </a:pPr>
            <a:endParaRPr lang="en-US" sz="2400" b="1" dirty="0">
              <a:solidFill>
                <a:schemeClr val="tx1"/>
              </a:solidFill>
              <a:cs typeface="Calibri"/>
            </a:endParaRPr>
          </a:p>
          <a:p>
            <a:pPr indent="-228600" algn="just">
              <a:lnSpc>
                <a:spcPct val="90000"/>
              </a:lnSpc>
              <a:buFont typeface="Arial" panose="020B0604020202020204" pitchFamily="34" charset="0"/>
              <a:buChar char="•"/>
            </a:pPr>
            <a:endParaRPr lang="en-US" sz="2400" b="1" dirty="0">
              <a:solidFill>
                <a:schemeClr val="tx1"/>
              </a:solidFill>
              <a:cs typeface="Calibri"/>
            </a:endParaRPr>
          </a:p>
          <a:p>
            <a:pPr indent="-228600" algn="l">
              <a:lnSpc>
                <a:spcPct val="90000"/>
              </a:lnSpc>
              <a:buFont typeface="Arial" panose="020B0604020202020204" pitchFamily="34" charset="0"/>
              <a:buChar char="•"/>
            </a:pPr>
            <a:endParaRPr lang="en-US" sz="2000" b="1" dirty="0">
              <a:solidFill>
                <a:schemeClr val="tx1"/>
              </a:solidFill>
              <a:cs typeface="Calibri"/>
            </a:endParaRPr>
          </a:p>
        </p:txBody>
      </p:sp>
    </p:spTree>
    <p:extLst>
      <p:ext uri="{BB962C8B-B14F-4D97-AF65-F5344CB8AC3E}">
        <p14:creationId xmlns:p14="http://schemas.microsoft.com/office/powerpoint/2010/main" val="3107015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1E234CF4-802C-4AA1-B540-36C3B838C4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A5271697-90F1-4A23-8EF2-0179F2EAFA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455228"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D9F5512A-48E1-4C07-B75E-3CCC517B68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233984"/>
            <a:ext cx="455228"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9D800584-727A-48CF-8223-244AD9717C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5225" y="-1"/>
            <a:ext cx="3778758"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Título"/>
          <p:cNvSpPr>
            <a:spLocks noGrp="1"/>
          </p:cNvSpPr>
          <p:nvPr>
            <p:ph type="title"/>
          </p:nvPr>
        </p:nvSpPr>
        <p:spPr>
          <a:xfrm>
            <a:off x="874987" y="1332952"/>
            <a:ext cx="2945174" cy="3921176"/>
          </a:xfr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r>
              <a:rPr lang="es-AR" sz="4700" b="1" u="sng"/>
              <a:t>Excepción</a:t>
            </a:r>
            <a:endParaRPr lang="es-AR" sz="4700"/>
          </a:p>
        </p:txBody>
      </p:sp>
      <p:grpSp>
        <p:nvGrpSpPr>
          <p:cNvPr id="21" name="Group 20">
            <a:extLst>
              <a:ext uri="{FF2B5EF4-FFF2-40B4-BE49-F238E27FC236}">
                <a16:creationId xmlns:a16="http://schemas.microsoft.com/office/drawing/2014/main" xmlns="" id="{B0CED441-B73B-4907-9AF2-614CEAC6A18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91536" y="73152"/>
            <a:ext cx="884223" cy="232963"/>
            <a:chOff x="5422392" y="64008"/>
            <a:chExt cx="1178966" cy="232963"/>
          </a:xfrm>
        </p:grpSpPr>
        <p:sp>
          <p:nvSpPr>
            <p:cNvPr id="22" name="Rectangle 64">
              <a:extLst>
                <a:ext uri="{FF2B5EF4-FFF2-40B4-BE49-F238E27FC236}">
                  <a16:creationId xmlns:a16="http://schemas.microsoft.com/office/drawing/2014/main" xmlns="" id="{A03170C9-14E4-4D47-827E-51518FA9CA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xmlns="" id="{757EFF12-1826-499E-94C2-AF4400A664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xmlns="" id="{20CC511B-2DB0-4523-82ED-40CCC5C7D0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xmlns="" id="{6CB93565-67D6-49DD-8D4E-4685AC81A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xmlns="" id="{AE9D45A7-FFB3-4E69-A4EC-FAA3489B0E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xmlns="" id="{A29467A6-0F59-4991-89B5-35408BD725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xmlns="" id="{AA726CA1-9A94-4AF0-B9DD-3572C692A1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xmlns="" id="{EB03BD70-FD68-460B-A88B-005DAB5BED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xmlns="" id="{C1040543-6AB1-4FE1-8946-59D0E7BB85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xmlns="" id="{BEEF4851-38D3-48A2-B05D-2697716268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xmlns="" id="{DEC37F16-C638-42B2-AA09-CA5142D855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xmlns="" id="{0AC31779-80E9-4BF3-9703-F63FE80945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xmlns="" id="{D71CA5FF-D764-4C4E-8854-E5875684FEA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xmlns="" id="{81A1FA9D-7285-4D42-ADF3-BC14114B27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xmlns="" id="{A1E40F6A-5F88-46D9-A510-00D54F0B81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xmlns="" id="{938C555D-926A-4092-966E-1BC7E455FF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xmlns="" id="{58D049FF-3E13-4E3E-A5BE-CF5253B8E1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xmlns="" id="{A16547CF-5B03-4E57-B466-A0FDCECADD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xmlns="" id="{84C012C4-5959-40D5-8A7B-8542BD4B982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xmlns="" id="{8C7DF75A-2C0D-4388-A295-397333ADBD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1 Marcador de número de diapositiva"/>
          <p:cNvSpPr>
            <a:spLocks noGrp="1"/>
          </p:cNvSpPr>
          <p:nvPr>
            <p:ph type="sldNum" sz="quarter" idx="12"/>
          </p:nvPr>
        </p:nvSpPr>
        <p:spPr>
          <a:xfrm>
            <a:off x="54864" y="3379979"/>
            <a:ext cx="342900" cy="365125"/>
          </a:xfrm>
        </p:spPr>
        <p:txBody>
          <a:bodyPr>
            <a:normAutofit/>
          </a:bodyPr>
          <a:lstStyle/>
          <a:p>
            <a:pPr algn="ctr">
              <a:spcAft>
                <a:spcPts val="600"/>
              </a:spcAft>
            </a:pPr>
            <a:fld id="{1068FEFB-AFFF-405B-AB18-6A17C2B91DE3}" type="slidenum">
              <a:rPr lang="es-AR">
                <a:solidFill>
                  <a:srgbClr val="FFFFFF"/>
                </a:solidFill>
              </a:rPr>
              <a:pPr algn="ctr">
                <a:spcAft>
                  <a:spcPts val="600"/>
                </a:spcAft>
              </a:pPr>
              <a:t>7</a:t>
            </a:fld>
            <a:endParaRPr lang="es-AR">
              <a:solidFill>
                <a:srgbClr val="FFFFFF"/>
              </a:solidFill>
            </a:endParaRPr>
          </a:p>
        </p:txBody>
      </p:sp>
      <p:sp>
        <p:nvSpPr>
          <p:cNvPr id="8" name="7 Marcador de pie de página"/>
          <p:cNvSpPr>
            <a:spLocks noGrp="1"/>
          </p:cNvSpPr>
          <p:nvPr>
            <p:ph type="ftr" sz="quarter" idx="11"/>
          </p:nvPr>
        </p:nvSpPr>
        <p:spPr>
          <a:xfrm rot="-5400000">
            <a:off x="-708916" y="5281914"/>
            <a:ext cx="1871293" cy="365125"/>
          </a:xfrm>
        </p:spPr>
        <p:txBody>
          <a:bodyPr>
            <a:normAutofit/>
          </a:bodyPr>
          <a:lstStyle/>
          <a:p>
            <a:pPr algn="l">
              <a:lnSpc>
                <a:spcPct val="90000"/>
              </a:lnSpc>
              <a:spcAft>
                <a:spcPts val="600"/>
              </a:spcAft>
            </a:pPr>
            <a:r>
              <a:rPr lang="es-AR" sz="900" dirty="0">
                <a:solidFill>
                  <a:srgbClr val="FFFFFF"/>
                </a:solidFill>
              </a:rPr>
              <a:t>Eduardo Lantella - elantella@gmail.com</a:t>
            </a:r>
          </a:p>
        </p:txBody>
      </p:sp>
      <p:sp>
        <p:nvSpPr>
          <p:cNvPr id="6" name="5 Marcador de contenido"/>
          <p:cNvSpPr>
            <a:spLocks noGrp="1"/>
          </p:cNvSpPr>
          <p:nvPr>
            <p:ph idx="1"/>
          </p:nvPr>
        </p:nvSpPr>
        <p:spPr>
          <a:xfrm>
            <a:off x="4815840" y="499833"/>
            <a:ext cx="3825240" cy="5581226"/>
          </a:xfrm>
        </p:spPr>
        <p:style>
          <a:lnRef idx="1">
            <a:schemeClr val="accent1"/>
          </a:lnRef>
          <a:fillRef idx="2">
            <a:schemeClr val="accent1"/>
          </a:fillRef>
          <a:effectRef idx="1">
            <a:schemeClr val="accent1"/>
          </a:effectRef>
          <a:fontRef idx="minor">
            <a:schemeClr val="dk1"/>
          </a:fontRef>
        </p:style>
        <p:txBody>
          <a:bodyPr anchor="ctr">
            <a:normAutofit/>
          </a:bodyPr>
          <a:lstStyle/>
          <a:p>
            <a:pPr algn="just">
              <a:lnSpc>
                <a:spcPct val="90000"/>
              </a:lnSpc>
            </a:pPr>
            <a:r>
              <a:rPr lang="es-AR" sz="1900" b="1" u="sng" dirty="0">
                <a:solidFill>
                  <a:srgbClr val="C00000"/>
                </a:solidFill>
              </a:rPr>
              <a:t>Ley 27.348. Art.1º Párr. 3º: </a:t>
            </a:r>
            <a:r>
              <a:rPr lang="es-AR" sz="1900" dirty="0"/>
              <a:t>Los trabajadores vinculados por relaciones laborales no registradas con empleadores que no tienen ningún trabajador registrado, no están obligados a cumplir con el trámite administrativo y cuentan con la vía judicial expedita.</a:t>
            </a:r>
            <a:endParaRPr lang="es-MX" dirty="0"/>
          </a:p>
          <a:p>
            <a:pPr marL="0" indent="0" algn="ctr">
              <a:lnSpc>
                <a:spcPct val="90000"/>
              </a:lnSpc>
              <a:buNone/>
            </a:pPr>
            <a:r>
              <a:rPr lang="es-AR" sz="2000" b="1" u="sng" dirty="0">
                <a:solidFill>
                  <a:srgbClr val="FF0000"/>
                </a:solidFill>
              </a:rPr>
              <a:t>Concurrencia simultánea de los dos requisitos</a:t>
            </a:r>
            <a:endParaRPr lang="es-AR" sz="2000" b="1" u="sng">
              <a:solidFill>
                <a:srgbClr val="FF0000"/>
              </a:solidFill>
              <a:cs typeface="Calibri"/>
            </a:endParaRPr>
          </a:p>
          <a:p>
            <a:pPr marL="0" indent="0" algn="ctr">
              <a:lnSpc>
                <a:spcPct val="90000"/>
              </a:lnSpc>
              <a:buNone/>
            </a:pPr>
            <a:r>
              <a:rPr lang="es-ES" sz="2000" b="1" u="sng" dirty="0">
                <a:solidFill>
                  <a:srgbClr val="FF0000"/>
                </a:solidFill>
              </a:rPr>
              <a:t>para habilitar la excepción</a:t>
            </a:r>
            <a:endParaRPr lang="es-ES" sz="2000" b="1" u="sng">
              <a:solidFill>
                <a:srgbClr val="FF0000"/>
              </a:solidFill>
              <a:cs typeface="Calibri"/>
            </a:endParaRPr>
          </a:p>
          <a:p>
            <a:pPr marL="0" indent="0">
              <a:lnSpc>
                <a:spcPct val="90000"/>
              </a:lnSpc>
              <a:buNone/>
            </a:pPr>
            <a:r>
              <a:rPr lang="es-AR" sz="1900" dirty="0"/>
              <a:t>(Bill Esteban Mariano c/ Vera Gabriel Eduardo y </a:t>
            </a:r>
            <a:r>
              <a:rPr lang="es-AR" sz="1900" dirty="0" err="1"/>
              <a:t>otro s</a:t>
            </a:r>
            <a:r>
              <a:rPr lang="es-AR" sz="1900" dirty="0"/>
              <a:t>/ ordinario – accidente in itinere Tribunal: Cámara del Trabajo de Córdoba Sala/Juzgado: VII Fecha: 2-may-2018 Microjuris.com MJ-JU-M-111678-AR | MJJ111678 | MJJ111678)</a:t>
            </a:r>
            <a:endParaRPr lang="es-AR" sz="1900" dirty="0">
              <a:cs typeface="Calibri"/>
            </a:endParaRPr>
          </a:p>
        </p:txBody>
      </p:sp>
    </p:spTree>
    <p:extLst>
      <p:ext uri="{BB962C8B-B14F-4D97-AF65-F5344CB8AC3E}">
        <p14:creationId xmlns:p14="http://schemas.microsoft.com/office/powerpoint/2010/main" val="135555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0">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12">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515125" y="1153572"/>
            <a:ext cx="2400300" cy="4461163"/>
          </a:xfrm>
        </p:spPr>
        <p:style>
          <a:lnRef idx="3">
            <a:schemeClr val="lt1"/>
          </a:lnRef>
          <a:fillRef idx="1">
            <a:schemeClr val="accent1"/>
          </a:fillRef>
          <a:effectRef idx="1">
            <a:schemeClr val="accent1"/>
          </a:effectRef>
          <a:fontRef idx="minor">
            <a:schemeClr val="lt1"/>
          </a:fontRef>
        </p:style>
        <p:txBody>
          <a:bodyPr>
            <a:normAutofit/>
          </a:bodyPr>
          <a:lstStyle/>
          <a:p>
            <a:pPr>
              <a:lnSpc>
                <a:spcPct val="90000"/>
              </a:lnSpc>
            </a:pPr>
            <a:r>
              <a:rPr lang="es-ES" sz="2400" dirty="0">
                <a:solidFill>
                  <a:srgbClr val="FFFFFF"/>
                </a:solidFill>
              </a:rPr>
              <a:t>PRINCIPALES MOTIVOS DE INTERVENCIÓN DE LA COMISIÓN MEDICA JURISDICCIONAL</a:t>
            </a:r>
            <a:endParaRPr lang="es-AR" sz="2400" dirty="0">
              <a:solidFill>
                <a:srgbClr val="FFFFFF"/>
              </a:solidFill>
            </a:endParaRPr>
          </a:p>
        </p:txBody>
      </p:sp>
      <p:sp>
        <p:nvSpPr>
          <p:cNvPr id="29" name="Arc 14">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Marcador de contenido"/>
          <p:cNvSpPr>
            <a:spLocks noGrp="1"/>
          </p:cNvSpPr>
          <p:nvPr>
            <p:ph idx="1"/>
          </p:nvPr>
        </p:nvSpPr>
        <p:spPr>
          <a:xfrm>
            <a:off x="3335481" y="56546"/>
            <a:ext cx="5578345" cy="6655213"/>
          </a:xfrm>
        </p:spPr>
        <p:style>
          <a:lnRef idx="1">
            <a:schemeClr val="dk1"/>
          </a:lnRef>
          <a:fillRef idx="2">
            <a:schemeClr val="dk1"/>
          </a:fillRef>
          <a:effectRef idx="1">
            <a:schemeClr val="dk1"/>
          </a:effectRef>
          <a:fontRef idx="minor">
            <a:schemeClr val="dk1"/>
          </a:fontRef>
        </p:style>
        <p:txBody>
          <a:bodyPr anchor="ctr">
            <a:normAutofit/>
          </a:bodyPr>
          <a:lstStyle/>
          <a:p>
            <a:pPr marL="0" indent="0" algn="ctr">
              <a:lnSpc>
                <a:spcPct val="90000"/>
              </a:lnSpc>
              <a:buNone/>
            </a:pPr>
            <a:r>
              <a:rPr lang="es-ES" sz="2400" u="sng" dirty="0">
                <a:solidFill>
                  <a:srgbClr val="7030A0"/>
                </a:solidFill>
              </a:rPr>
              <a:t>Trámites comprendidos en el Título I de la ley 27.348 reglamentados por la Res. SRT 298/17 (patrocinio letrado obligatorio reglamentado)</a:t>
            </a:r>
            <a:endParaRPr lang="es-AR" sz="2400" u="sng" dirty="0">
              <a:solidFill>
                <a:srgbClr val="7030A0"/>
              </a:solidFill>
              <a:cs typeface="Calibri"/>
            </a:endParaRPr>
          </a:p>
          <a:p>
            <a:pPr marL="457200" indent="-457200">
              <a:lnSpc>
                <a:spcPct val="90000"/>
              </a:lnSpc>
              <a:buAutoNum type="arabicParenR"/>
            </a:pPr>
            <a:r>
              <a:rPr lang="es-AR" sz="2000" dirty="0"/>
              <a:t>determinación de la incapacidad laboral (lo inicia ART ) en los ceses I.L.T. a partir del 01/09/2021 (Res. SRT 20/21 - art. 9º Disposición SRT GACM 4/2021).   </a:t>
            </a:r>
            <a:endParaRPr lang="es-AR" sz="2000" dirty="0">
              <a:cs typeface="Calibri"/>
            </a:endParaRPr>
          </a:p>
          <a:p>
            <a:pPr marL="457200" indent="-457200">
              <a:lnSpc>
                <a:spcPct val="90000"/>
              </a:lnSpc>
              <a:buAutoNum type="arabicParenR"/>
            </a:pPr>
            <a:r>
              <a:rPr lang="es-AR" sz="2000" dirty="0"/>
              <a:t>divergencia en la determinación de la incapacidad laboral</a:t>
            </a:r>
            <a:endParaRPr lang="es-AR" sz="2000" dirty="0">
              <a:cs typeface="Calibri"/>
            </a:endParaRPr>
          </a:p>
          <a:p>
            <a:pPr marL="457200" indent="-457200">
              <a:lnSpc>
                <a:spcPct val="90000"/>
              </a:lnSpc>
              <a:buAutoNum type="arabicParenR"/>
            </a:pPr>
            <a:r>
              <a:rPr lang="es-AR" sz="2000" dirty="0"/>
              <a:t>rechazo de la denuncia (contingencia ley 27348) </a:t>
            </a:r>
            <a:r>
              <a:rPr lang="es-AR" sz="2000" dirty="0">
                <a:solidFill>
                  <a:srgbClr val="FF0000"/>
                </a:solidFill>
              </a:rPr>
              <a:t>– ¿enfermedades no listadas Res. SRT 179/2015?</a:t>
            </a:r>
            <a:endParaRPr lang="es-AR" sz="2000" dirty="0">
              <a:solidFill>
                <a:srgbClr val="FF0000"/>
              </a:solidFill>
              <a:cs typeface="Calibri"/>
            </a:endParaRPr>
          </a:p>
          <a:p>
            <a:pPr marL="457200" indent="-457200">
              <a:lnSpc>
                <a:spcPct val="90000"/>
              </a:lnSpc>
              <a:buAutoNum type="arabicParenR"/>
            </a:pPr>
            <a:r>
              <a:rPr lang="es-ES" sz="2000" dirty="0"/>
              <a:t>VALORACIÓN DEL DAÑO </a:t>
            </a:r>
            <a:endParaRPr lang="es-ES" sz="2000" dirty="0">
              <a:cs typeface="Calibri"/>
            </a:endParaRPr>
          </a:p>
          <a:p>
            <a:pPr marL="0" indent="0" algn="ctr">
              <a:lnSpc>
                <a:spcPct val="90000"/>
              </a:lnSpc>
              <a:buNone/>
            </a:pPr>
            <a:r>
              <a:rPr lang="es-ES" sz="2400" u="sng" dirty="0">
                <a:solidFill>
                  <a:srgbClr val="7030A0"/>
                </a:solidFill>
              </a:rPr>
              <a:t>Trámites Res. 179/2015 (no se encuentra reglamentado el patrocinio letrado obligatorio)</a:t>
            </a:r>
            <a:endParaRPr lang="es-AR" sz="2400" u="sng" dirty="0">
              <a:solidFill>
                <a:srgbClr val="7030A0"/>
              </a:solidFill>
              <a:cs typeface="Calibri"/>
            </a:endParaRPr>
          </a:p>
          <a:p>
            <a:pPr>
              <a:lnSpc>
                <a:spcPct val="90000"/>
              </a:lnSpc>
            </a:pPr>
            <a:r>
              <a:rPr lang="es-ES" sz="2000" dirty="0"/>
              <a:t>Divergencia en el alta médica</a:t>
            </a:r>
            <a:endParaRPr lang="es-ES" sz="2000" dirty="0">
              <a:cs typeface="Calibri"/>
            </a:endParaRPr>
          </a:p>
          <a:p>
            <a:pPr>
              <a:lnSpc>
                <a:spcPct val="90000"/>
              </a:lnSpc>
            </a:pPr>
            <a:r>
              <a:rPr lang="es-ES" sz="2000" dirty="0"/>
              <a:t>Divergencia en las prestaciones</a:t>
            </a:r>
            <a:endParaRPr lang="es-ES" sz="2000" dirty="0">
              <a:cs typeface="Calibri"/>
            </a:endParaRPr>
          </a:p>
          <a:p>
            <a:pPr>
              <a:lnSpc>
                <a:spcPct val="90000"/>
              </a:lnSpc>
            </a:pPr>
            <a:endParaRPr lang="es-ES" sz="2000" dirty="0"/>
          </a:p>
          <a:p>
            <a:pPr>
              <a:lnSpc>
                <a:spcPct val="90000"/>
              </a:lnSpc>
            </a:pPr>
            <a:endParaRPr lang="es-AR" sz="2000" dirty="0"/>
          </a:p>
        </p:txBody>
      </p:sp>
      <p:sp>
        <p:nvSpPr>
          <p:cNvPr id="6" name="5 Marcador de pie de página"/>
          <p:cNvSpPr>
            <a:spLocks noGrp="1"/>
          </p:cNvSpPr>
          <p:nvPr>
            <p:ph type="ftr" sz="quarter" idx="11"/>
          </p:nvPr>
        </p:nvSpPr>
        <p:spPr>
          <a:xfrm>
            <a:off x="3028950" y="6356350"/>
            <a:ext cx="3938380" cy="365125"/>
          </a:xfrm>
        </p:spPr>
        <p:txBody>
          <a:bodyPr>
            <a:normAutofit/>
          </a:bodyPr>
          <a:lstStyle/>
          <a:p>
            <a:pPr>
              <a:spcAft>
                <a:spcPts val="600"/>
              </a:spcAft>
            </a:pPr>
            <a:r>
              <a:rPr lang="es-AR" dirty="0"/>
              <a:t>Eduardo Lantella - elantella@gmail.com</a:t>
            </a:r>
          </a:p>
        </p:txBody>
      </p:sp>
      <p:sp>
        <p:nvSpPr>
          <p:cNvPr id="4" name="3 Marcador de número de diapositiva"/>
          <p:cNvSpPr>
            <a:spLocks noGrp="1"/>
          </p:cNvSpPr>
          <p:nvPr>
            <p:ph type="sldNum" sz="quarter" idx="12"/>
          </p:nvPr>
        </p:nvSpPr>
        <p:spPr>
          <a:xfrm>
            <a:off x="7156173" y="6356350"/>
            <a:ext cx="1359176" cy="365125"/>
          </a:xfrm>
        </p:spPr>
        <p:txBody>
          <a:bodyPr>
            <a:normAutofit/>
          </a:bodyPr>
          <a:lstStyle/>
          <a:p>
            <a:pPr>
              <a:spcAft>
                <a:spcPts val="600"/>
              </a:spcAft>
            </a:pPr>
            <a:fld id="{1068FEFB-AFFF-405B-AB18-6A17C2B91DE3}" type="slidenum">
              <a:rPr lang="es-AR" smtClean="0"/>
              <a:pPr>
                <a:spcAft>
                  <a:spcPts val="600"/>
                </a:spcAft>
              </a:pPr>
              <a:t>8</a:t>
            </a:fld>
            <a:endParaRPr lang="es-AR" dirty="0"/>
          </a:p>
        </p:txBody>
      </p:sp>
    </p:spTree>
    <p:extLst>
      <p:ext uri="{BB962C8B-B14F-4D97-AF65-F5344CB8AC3E}">
        <p14:creationId xmlns:p14="http://schemas.microsoft.com/office/powerpoint/2010/main" val="2855733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56B2C21-A230-48C0-8DF1-C46611373C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847E18C-932D-4C95-AABA-FEC7C9499A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3150CB11-0C61-439E-910F-5787759E7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43F8A58B-5155-44CE-A5FF-7647B47D0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xmlns="" id="{443F2ACA-E6D6-4028-82DD-F03C262D5D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title"/>
          </p:nvPr>
        </p:nvSpPr>
        <p:spPr>
          <a:xfrm>
            <a:off x="439858" y="1683756"/>
            <a:ext cx="2336449" cy="2396359"/>
          </a:xfrm>
        </p:spPr>
        <p:style>
          <a:lnRef idx="3">
            <a:schemeClr val="lt1"/>
          </a:lnRef>
          <a:fillRef idx="1">
            <a:schemeClr val="accent1"/>
          </a:fillRef>
          <a:effectRef idx="1">
            <a:schemeClr val="accent1"/>
          </a:effectRef>
          <a:fontRef idx="minor">
            <a:schemeClr val="lt1"/>
          </a:fontRef>
        </p:style>
        <p:txBody>
          <a:bodyPr anchor="b">
            <a:normAutofit/>
          </a:bodyPr>
          <a:lstStyle/>
          <a:p>
            <a:pPr algn="r">
              <a:lnSpc>
                <a:spcPct val="90000"/>
              </a:lnSpc>
            </a:pPr>
            <a:r>
              <a:rPr lang="es-ES" sz="3200" dirty="0">
                <a:solidFill>
                  <a:srgbClr val="FFFFFF"/>
                </a:solidFill>
              </a:rPr>
              <a:t>Trámites que requieren patrocinio letrado obligatorio</a:t>
            </a:r>
            <a:endParaRPr lang="es-AR" sz="3200" dirty="0">
              <a:solidFill>
                <a:srgbClr val="FFFFFF"/>
              </a:solidFill>
            </a:endParaRPr>
          </a:p>
        </p:txBody>
      </p:sp>
      <p:sp>
        <p:nvSpPr>
          <p:cNvPr id="4" name="3 Marcador de pie de página"/>
          <p:cNvSpPr>
            <a:spLocks noGrp="1"/>
          </p:cNvSpPr>
          <p:nvPr>
            <p:ph type="ftr" sz="quarter" idx="11"/>
          </p:nvPr>
        </p:nvSpPr>
        <p:spPr>
          <a:xfrm rot="5400000">
            <a:off x="-1371600" y="1984248"/>
            <a:ext cx="3086100" cy="365125"/>
          </a:xfrm>
        </p:spPr>
        <p:txBody>
          <a:bodyPr>
            <a:normAutofit/>
          </a:bodyPr>
          <a:lstStyle/>
          <a:p>
            <a:pPr algn="l">
              <a:spcAft>
                <a:spcPts val="600"/>
              </a:spcAft>
            </a:pPr>
            <a:r>
              <a:rPr lang="es-AR" sz="1000" dirty="0">
                <a:solidFill>
                  <a:srgbClr val="FFFFFF"/>
                </a:solidFill>
              </a:rPr>
              <a:t>Eduardo Lantella - elantella@gmail.com</a:t>
            </a:r>
          </a:p>
        </p:txBody>
      </p:sp>
      <p:sp>
        <p:nvSpPr>
          <p:cNvPr id="5" name="4 Marcador de número de diapositiva"/>
          <p:cNvSpPr>
            <a:spLocks noGrp="1"/>
          </p:cNvSpPr>
          <p:nvPr>
            <p:ph type="sldNum" sz="quarter" idx="12"/>
          </p:nvPr>
        </p:nvSpPr>
        <p:spPr>
          <a:xfrm>
            <a:off x="8778240" y="6455664"/>
            <a:ext cx="336042" cy="365125"/>
          </a:xfrm>
        </p:spPr>
        <p:txBody>
          <a:bodyPr>
            <a:normAutofit/>
          </a:bodyPr>
          <a:lstStyle/>
          <a:p>
            <a:pPr>
              <a:spcAft>
                <a:spcPts val="600"/>
              </a:spcAft>
            </a:pPr>
            <a:fld id="{1068FEFB-AFFF-405B-AB18-6A17C2B91DE3}" type="slidenum">
              <a:rPr lang="es-AR" sz="1000">
                <a:solidFill>
                  <a:schemeClr val="tx1">
                    <a:lumMod val="50000"/>
                    <a:lumOff val="50000"/>
                  </a:schemeClr>
                </a:solidFill>
              </a:rPr>
              <a:pPr>
                <a:spcAft>
                  <a:spcPts val="600"/>
                </a:spcAft>
              </a:pPr>
              <a:t>9</a:t>
            </a:fld>
            <a:endParaRPr lang="es-AR" sz="1000" dirty="0">
              <a:solidFill>
                <a:schemeClr val="tx1">
                  <a:lumMod val="50000"/>
                  <a:lumOff val="50000"/>
                </a:schemeClr>
              </a:solidFill>
            </a:endParaRPr>
          </a:p>
        </p:txBody>
      </p:sp>
      <p:graphicFrame>
        <p:nvGraphicFramePr>
          <p:cNvPr id="7" name="2 Marcador de contenido">
            <a:extLst>
              <a:ext uri="{FF2B5EF4-FFF2-40B4-BE49-F238E27FC236}">
                <a16:creationId xmlns:a16="http://schemas.microsoft.com/office/drawing/2014/main" xmlns="" id="{1E9C4D60-A30D-4679-802F-C083DBB117F2}"/>
              </a:ext>
            </a:extLst>
          </p:cNvPr>
          <p:cNvGraphicFramePr>
            <a:graphicFrameLocks noGrp="1"/>
          </p:cNvGraphicFramePr>
          <p:nvPr>
            <p:ph idx="1"/>
            <p:extLst>
              <p:ext uri="{D42A27DB-BD31-4B8C-83A1-F6EECF244321}">
                <p14:modId xmlns:p14="http://schemas.microsoft.com/office/powerpoint/2010/main" val="312041221"/>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91454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tf00001178</Template>
  <TotalTime>8137</TotalTime>
  <Words>1737</Words>
  <Application>Microsoft Office PowerPoint</Application>
  <PresentationFormat>Presentación en pantalla (4:3)</PresentationFormat>
  <Paragraphs>189</Paragraphs>
  <Slides>26</Slides>
  <Notes>2</Notes>
  <HiddenSlides>0</HiddenSlides>
  <MMClips>0</MMClips>
  <ScaleCrop>false</ScaleCrop>
  <HeadingPairs>
    <vt:vector size="4" baseType="variant">
      <vt:variant>
        <vt:lpstr>Tema</vt:lpstr>
      </vt:variant>
      <vt:variant>
        <vt:i4>3</vt:i4>
      </vt:variant>
      <vt:variant>
        <vt:lpstr>Títulos de diapositiva</vt:lpstr>
      </vt:variant>
      <vt:variant>
        <vt:i4>26</vt:i4>
      </vt:variant>
    </vt:vector>
  </HeadingPairs>
  <TitlesOfParts>
    <vt:vector size="29" baseType="lpstr">
      <vt:lpstr>Tema de Office</vt:lpstr>
      <vt:lpstr>2_Tema de Office</vt:lpstr>
      <vt:lpstr>1_Tema de Office</vt:lpstr>
      <vt:lpstr>Presentación de PowerPoint</vt:lpstr>
      <vt:lpstr>NUEVA LEY DE PROCEDIMIENTO LABORAL EN Pcia BUENOS AIRES - LEY 15.057 https://www.facebook.com/groups/1580126975573030/</vt:lpstr>
      <vt:lpstr>PROVINCIA DE BUENOS AIRES  INTERVENCIÓN DE LAS COMISIONES MEDICAS JURISDICCIONALES  A PARTIR DEL 9 DE ABRIL DE 2018.</vt:lpstr>
      <vt:lpstr>NUEVA LEY DE PROCEDIMIENTO DEL TRABAJO BONAERENSE Ley 15.057</vt:lpstr>
      <vt:lpstr>Res. 3199/19 SCBA</vt:lpstr>
      <vt:lpstr>Art.1º ley 27.348</vt:lpstr>
      <vt:lpstr>Excepción</vt:lpstr>
      <vt:lpstr>PRINCIPALES MOTIVOS DE INTERVENCIÓN DE LA COMISIÓN MEDICA JURISDICCIONAL</vt:lpstr>
      <vt:lpstr>Trámites que requieren patrocinio letrado obligatorio</vt:lpstr>
      <vt:lpstr>Trámites que puede iniciar el trabajador sin patrocinio letrado</vt:lpstr>
      <vt:lpstr>Trámites que puede iniciar el letrado patrocinante desde página de AFIP GENERACIÓN DE EXPEDIENTE MÉDICO ONLINE (AFIP/eServicios/patrocinante/Iniciar un pedido de evaluación en la Comisión Médica)</vt:lpstr>
      <vt:lpstr>Trámites que se inician de manera presencial</vt:lpstr>
      <vt:lpstr>Denuncia </vt:lpstr>
      <vt:lpstr>Detalle de las lesiones reclamadas</vt:lpstr>
      <vt:lpstr>DIVERGENCIA EN LA DETERMINACIÓN DE LA INCAPACIDAD</vt:lpstr>
      <vt:lpstr>OFRECIMIENTO DE PRUEBA DETERMINACIÓN DE LA INCAPACIDAD Y DIVERGENCIA EN LA DETERMINACIÓN DE LA INCAPACIDAD A) EN LA PRESENTACIÓN Y HASTA EL MOMENTO DE LA AUDIENCIA MÉDICA  B) 5 días desde la notificación I.T.M cuando se prescinde de audiencia médica presencial y/o examen físico (art. 15 Res. SRT 20/21 ) Trámites por rechazo toda la prueba se ofrece con la presentación.</vt:lpstr>
      <vt:lpstr>Requisitos mínimos de admisibilidad</vt:lpstr>
      <vt:lpstr>CITACIÓN AUDIENCIA MÉDICA</vt:lpstr>
      <vt:lpstr>VISTA Y ALEGATO</vt:lpstr>
      <vt:lpstr>DICTAMEN MÉDICO CON INCAPACIDAD – SIN INCAPACIDAD (trámite Res. 298/2017)</vt:lpstr>
      <vt:lpstr>AUDIENCIA DE ACUERDO</vt:lpstr>
      <vt:lpstr>HOMOLOGACIÓN DEL ACUERDO</vt:lpstr>
      <vt:lpstr>La Comisión Médica Jurisdictional, a través del Titular del Servicio de Homologación, emitirá el acto administrativo definitivo, que concluye y agota esa instancia</vt:lpstr>
      <vt:lpstr>DESACUERDO CON LO DECIDIDO EN EL ACTO ADMINISTRATIVO  TRAMITES Res. SRT 298/17</vt:lpstr>
      <vt:lpstr>Otros caracteres del 2 J</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1234</cp:revision>
  <dcterms:created xsi:type="dcterms:W3CDTF">2018-08-04T21:04:28Z</dcterms:created>
  <dcterms:modified xsi:type="dcterms:W3CDTF">2022-04-07T12:01:41Z</dcterms:modified>
</cp:coreProperties>
</file>